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9144000"/>
  <p:notesSz cx="6858000" cy="9144000"/>
  <p:embeddedFontLst>
    <p:embeddedFont>
      <p:font typeface="Arial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2" roundtripDataSignature="AMtx7mgA5YZkTQgmzyO266c5mpkYTvfH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52FAED-74F3-4568-B1D6-48D87432D669}">
  <a:tblStyle styleId="{8052FAED-74F3-4568-B1D6-48D87432D6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64646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64646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646464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FFFFFF">
              <a:alpha val="0"/>
            </a:srgbClr>
          </a:solidFill>
        </a:fill>
      </a:tcStyle>
    </a:band1H>
    <a:band2H>
      <a:tcTxStyle/>
      <a:tcStyle>
        <a:fill>
          <a:solidFill>
            <a:srgbClr val="FFFFFF">
              <a:alpha val="0"/>
            </a:srgbClr>
          </a:solidFill>
        </a:fill>
      </a:tcStyle>
    </a:band2H>
    <a:band1V>
      <a:tcTxStyle/>
      <a:tcStyle>
        <a:fill>
          <a:solidFill>
            <a:srgbClr val="FFFFFF">
              <a:alpha val="0"/>
            </a:srgbClr>
          </a:solidFill>
        </a:fill>
      </a:tcStyle>
    </a:band1V>
    <a:band2V>
      <a:tcTxStyle/>
      <a:tcStyle>
        <a:fill>
          <a:solidFill>
            <a:srgbClr val="FFFFFF">
              <a:alpha val="0"/>
            </a:srgbClr>
          </a:solidFill>
        </a:fill>
      </a:tcStyle>
    </a:band2V>
    <a:lastCol>
      <a:tcTxStyle b="on" i="off">
        <a:font>
          <a:latin typeface="Arial"/>
          <a:ea typeface="Arial"/>
          <a:cs typeface="Arial"/>
        </a:font>
        <a:srgbClr val="000000"/>
      </a:tcTxStyle>
    </a:lastCol>
    <a:firstCol>
      <a:tcTxStyle b="on" i="off">
        <a:font>
          <a:latin typeface="Arial"/>
          <a:ea typeface="Arial"/>
          <a:cs typeface="Arial"/>
        </a:font>
        <a:srgbClr val="000000"/>
      </a:tcTx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top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0460A9"/>
      </a:tcTxStyle>
      <a:tcStyle>
        <a:tcBdr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9050">
              <a:solidFill>
                <a:srgbClr val="0460A9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3801" orient="horz"/>
        <p:guide pos="950" orient="horz"/>
        <p:guide pos="5328"/>
        <p:guide pos="2937"/>
        <p:guide pos="432"/>
        <p:guide pos="282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/>
              <a:t>Relevance to IO therapies (macrophage depletion of cellular debris)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61-amplicon panel, with each amplicon querying an average of 33 bp within one of 16 genes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Concordance of variants with AF &lt; 0.40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Paclitaxel +/- BKM120 in recurrent or metastatic HNSCC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BERILl1: BKM120 in recurrent or metastatic HNSCC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/>
              <a:t>112 pts at screening</a:t>
            </a:r>
            <a:endParaRPr/>
          </a:p>
        </p:txBody>
      </p:sp>
      <p:sp>
        <p:nvSpPr>
          <p:cNvPr id="521" name="Google Shape;521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1" marL="346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"/>
              <a:buChar char="−"/>
            </a:pPr>
            <a:r>
              <a:rPr lang="en-US" sz="2200"/>
              <a:t>Quantify changes in mutant allelic fraction as a surrogate for response</a:t>
            </a:r>
            <a:endParaRPr/>
          </a:p>
          <a:p>
            <a:pPr indent="-177800" lvl="1" marL="34607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"/>
              <a:buChar char="−"/>
            </a:pPr>
            <a:r>
              <a:rPr lang="en-US" sz="2200"/>
              <a:t>Identify changes in tumor genotype: emergence of resistant clones and relative changes in multiple subpopulations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1" marL="3460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"/>
              <a:buChar char="−"/>
            </a:pPr>
            <a:r>
              <a:rPr lang="en-US" sz="2200"/>
              <a:t>Quantify changes in mutant allelic fraction as a surrogate for response</a:t>
            </a:r>
            <a:endParaRPr/>
          </a:p>
          <a:p>
            <a:pPr indent="-177800" lvl="1" marL="346075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"/>
              <a:buChar char="−"/>
            </a:pPr>
            <a:r>
              <a:rPr lang="en-US" sz="2200"/>
              <a:t>Identify changes in tumor genotype: emergence of resistant clones and relative changes in multiple subpopulations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and Content">
  <p:cSld name="Titel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Arial Black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687248" y="6403150"/>
            <a:ext cx="6477000" cy="250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Subtitle" id="35" name="Google Shape;35;p26" title="Subtitle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1"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523875" y="1346200"/>
            <a:ext cx="8334405" cy="494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1480" lvl="0" marL="45720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80"/>
              <a:buChar char="•"/>
              <a:defRPr>
                <a:solidFill>
                  <a:schemeClr val="accent6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–"/>
              <a:defRPr>
                <a:solidFill>
                  <a:schemeClr val="accent6"/>
                </a:solidFill>
              </a:defRPr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–"/>
              <a:defRPr>
                <a:solidFill>
                  <a:schemeClr val="accent6"/>
                </a:solidFill>
              </a:defRPr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–"/>
              <a:defRPr>
                <a:solidFill>
                  <a:schemeClr val="accent6"/>
                </a:solidFill>
              </a:defRPr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–"/>
              <a:defRPr>
                <a:solidFill>
                  <a:schemeClr val="accent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3 Pictures">
  <p:cSld name="Title and 3 Picture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5"/>
          <p:cNvSpPr txBox="1"/>
          <p:nvPr>
            <p:ph idx="1" type="body"/>
          </p:nvPr>
        </p:nvSpPr>
        <p:spPr>
          <a:xfrm>
            <a:off x="685800" y="5623561"/>
            <a:ext cx="246888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5"/>
          <p:cNvSpPr txBox="1"/>
          <p:nvPr>
            <p:ph idx="2" type="body"/>
          </p:nvPr>
        </p:nvSpPr>
        <p:spPr>
          <a:xfrm>
            <a:off x="3337560" y="5623561"/>
            <a:ext cx="246888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3" type="body"/>
          </p:nvPr>
        </p:nvSpPr>
        <p:spPr>
          <a:xfrm>
            <a:off x="5989320" y="5623561"/>
            <a:ext cx="246888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5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5"/>
          <p:cNvSpPr txBox="1"/>
          <p:nvPr>
            <p:ph idx="4" type="body"/>
          </p:nvPr>
        </p:nvSpPr>
        <p:spPr>
          <a:xfrm>
            <a:off x="685800" y="1508761"/>
            <a:ext cx="7772400" cy="453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0" sz="24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5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35"/>
          <p:cNvSpPr txBox="1"/>
          <p:nvPr>
            <p:ph idx="5" type="body"/>
          </p:nvPr>
        </p:nvSpPr>
        <p:spPr>
          <a:xfrm>
            <a:off x="685800" y="2057400"/>
            <a:ext cx="246888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0" name="Google Shape;120;p35"/>
          <p:cNvSpPr txBox="1"/>
          <p:nvPr>
            <p:ph idx="6" type="body"/>
          </p:nvPr>
        </p:nvSpPr>
        <p:spPr>
          <a:xfrm>
            <a:off x="3337560" y="2057400"/>
            <a:ext cx="246888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1" name="Google Shape;121;p35"/>
          <p:cNvSpPr txBox="1"/>
          <p:nvPr>
            <p:ph idx="7" type="body"/>
          </p:nvPr>
        </p:nvSpPr>
        <p:spPr>
          <a:xfrm>
            <a:off x="5989320" y="2057400"/>
            <a:ext cx="246888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nd Big Statement">
  <p:cSld name="Picture and Big Statem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6"/>
          <p:cNvSpPr txBox="1"/>
          <p:nvPr>
            <p:ph idx="1" type="body"/>
          </p:nvPr>
        </p:nvSpPr>
        <p:spPr>
          <a:xfrm>
            <a:off x="4663440" y="1508761"/>
            <a:ext cx="3794760" cy="452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80"/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4" name="Google Shape;124;p36"/>
          <p:cNvSpPr txBox="1"/>
          <p:nvPr>
            <p:ph idx="2" type="body"/>
          </p:nvPr>
        </p:nvSpPr>
        <p:spPr>
          <a:xfrm>
            <a:off x="685800" y="5623561"/>
            <a:ext cx="379476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36"/>
          <p:cNvSpPr txBox="1"/>
          <p:nvPr>
            <p:ph idx="3" type="body"/>
          </p:nvPr>
        </p:nvSpPr>
        <p:spPr>
          <a:xfrm>
            <a:off x="685800" y="1508761"/>
            <a:ext cx="3794760" cy="4023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>
  <p:cSld name="Section 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7"/>
          <p:cNvSpPr txBox="1"/>
          <p:nvPr>
            <p:ph type="ctrTitle"/>
          </p:nvPr>
        </p:nvSpPr>
        <p:spPr>
          <a:xfrm>
            <a:off x="1965960" y="4389120"/>
            <a:ext cx="6490654" cy="960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7"/>
          <p:cNvSpPr txBox="1"/>
          <p:nvPr>
            <p:ph idx="1" type="subTitle"/>
          </p:nvPr>
        </p:nvSpPr>
        <p:spPr>
          <a:xfrm>
            <a:off x="1965960" y="5440680"/>
            <a:ext cx="43434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None/>
              <a:defRPr b="1" sz="1600">
                <a:solidFill>
                  <a:srgbClr val="000000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33" name="Google Shape;133;p37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34" name="Google Shape;134;p37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37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37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7" name="Google Shape;137;p37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37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37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" name="Google Shape;140;p37"/>
          <p:cNvSpPr/>
          <p:nvPr>
            <p:ph idx="2" type="pic"/>
          </p:nvPr>
        </p:nvSpPr>
        <p:spPr>
          <a:xfrm>
            <a:off x="685800" y="455613"/>
            <a:ext cx="7770813" cy="37947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1" name="Google Shape;1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- No Picture" showMasterSp="0">
  <p:cSld name="Section Header - No Pictur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8"/>
          <p:cNvSpPr txBox="1"/>
          <p:nvPr>
            <p:ph type="ctrTitle"/>
          </p:nvPr>
        </p:nvSpPr>
        <p:spPr>
          <a:xfrm>
            <a:off x="1965960" y="2331720"/>
            <a:ext cx="649065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idx="1" type="subTitle"/>
          </p:nvPr>
        </p:nvSpPr>
        <p:spPr>
          <a:xfrm>
            <a:off x="1965960" y="4709161"/>
            <a:ext cx="6490654" cy="1324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None/>
              <a:defRPr b="1" sz="1600">
                <a:solidFill>
                  <a:srgbClr val="000000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46" name="Google Shape;146;p38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7" name="Google Shape;147;p38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38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38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38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38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38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53" name="Google Shape;1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0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" showMasterSp="0">
  <p:cSld name="End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1"/>
          <p:cNvSpPr txBox="1"/>
          <p:nvPr/>
        </p:nvSpPr>
        <p:spPr>
          <a:xfrm>
            <a:off x="1965959" y="4389120"/>
            <a:ext cx="6492241" cy="960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Thank</a:t>
            </a: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you</a:t>
            </a:r>
            <a:endParaRPr sz="3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41"/>
          <p:cNvSpPr/>
          <p:nvPr>
            <p:ph idx="2" type="pic"/>
          </p:nvPr>
        </p:nvSpPr>
        <p:spPr>
          <a:xfrm>
            <a:off x="685800" y="455613"/>
            <a:ext cx="7770813" cy="37947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5" name="Google Shape;165;p41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66" name="Google Shape;166;p41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41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41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41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41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41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2" name="Google Shape;1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- No Picture" showMasterSp="0">
  <p:cSld name="End Slide - No Pictur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2"/>
          <p:cNvSpPr txBox="1"/>
          <p:nvPr/>
        </p:nvSpPr>
        <p:spPr>
          <a:xfrm>
            <a:off x="1965959" y="2331720"/>
            <a:ext cx="649224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Thank</a:t>
            </a:r>
            <a:r>
              <a:rPr lang="en-US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you</a:t>
            </a:r>
            <a:endParaRPr sz="3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76" name="Google Shape;176;p42"/>
          <p:cNvGrpSpPr/>
          <p:nvPr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77" name="Google Shape;177;p42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42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42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42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42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42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3" name="Google Shape;1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 and Clip Art" type="txAndClipArt">
  <p:cSld name="TEXT_AND_CLIPAR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576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43"/>
          <p:cNvSpPr/>
          <p:nvPr>
            <p:ph idx="2" type="clipArt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4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Black"/>
              <a:buAutoNum type="arabicPeriod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8"/>
          <p:cNvSpPr/>
          <p:nvPr>
            <p:ph idx="2" type="pic"/>
          </p:nvPr>
        </p:nvSpPr>
        <p:spPr>
          <a:xfrm>
            <a:off x="685800" y="457200"/>
            <a:ext cx="7770813" cy="379476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8"/>
          <p:cNvSpPr txBox="1"/>
          <p:nvPr>
            <p:ph type="ctrTitle"/>
          </p:nvPr>
        </p:nvSpPr>
        <p:spPr>
          <a:xfrm>
            <a:off x="1965960" y="4389120"/>
            <a:ext cx="6490654" cy="9601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" type="subTitle"/>
          </p:nvPr>
        </p:nvSpPr>
        <p:spPr>
          <a:xfrm>
            <a:off x="1965958" y="5440680"/>
            <a:ext cx="43434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None/>
              <a:defRPr b="1" sz="1600">
                <a:solidFill>
                  <a:srgbClr val="000000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28"/>
          <p:cNvSpPr txBox="1"/>
          <p:nvPr>
            <p:ph idx="3" type="body"/>
          </p:nvPr>
        </p:nvSpPr>
        <p:spPr>
          <a:xfrm>
            <a:off x="0" y="914400"/>
            <a:ext cx="1965960" cy="777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8" name="Google Shape;48;p28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49" name="Google Shape;49;p28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28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28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28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28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28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28"/>
            <p:cNvCxnSpPr/>
            <p:nvPr/>
          </p:nvCxnSpPr>
          <p:spPr>
            <a:xfrm>
              <a:off x="9189720" y="16916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28"/>
            <p:cNvCxnSpPr/>
            <p:nvPr/>
          </p:nvCxnSpPr>
          <p:spPr>
            <a:xfrm>
              <a:off x="-137160" y="16916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28"/>
            <p:cNvCxnSpPr/>
            <p:nvPr/>
          </p:nvCxnSpPr>
          <p:spPr>
            <a:xfrm>
              <a:off x="9189720" y="9144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28"/>
            <p:cNvCxnSpPr/>
            <p:nvPr/>
          </p:nvCxnSpPr>
          <p:spPr>
            <a:xfrm>
              <a:off x="-137160" y="9144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9" name="Google Shape;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No Picture" showMasterSp="0">
  <p:cSld name="Title Slide - No Pictur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" y="0"/>
            <a:ext cx="15087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9"/>
          <p:cNvSpPr txBox="1"/>
          <p:nvPr>
            <p:ph type="ctrTitle"/>
          </p:nvPr>
        </p:nvSpPr>
        <p:spPr>
          <a:xfrm>
            <a:off x="1965960" y="2331720"/>
            <a:ext cx="6490654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" type="subTitle"/>
          </p:nvPr>
        </p:nvSpPr>
        <p:spPr>
          <a:xfrm>
            <a:off x="1965960" y="4709161"/>
            <a:ext cx="6490654" cy="1324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20"/>
              <a:buNone/>
              <a:defRPr b="1" sz="1600">
                <a:solidFill>
                  <a:srgbClr val="000000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29"/>
          <p:cNvSpPr txBox="1"/>
          <p:nvPr>
            <p:ph idx="2" type="body"/>
          </p:nvPr>
        </p:nvSpPr>
        <p:spPr>
          <a:xfrm>
            <a:off x="0" y="914400"/>
            <a:ext cx="1965960" cy="777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sz="1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1" sz="10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5" name="Google Shape;65;p29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66" name="Google Shape;66;p29"/>
            <p:cNvCxnSpPr/>
            <p:nvPr/>
          </p:nvCxnSpPr>
          <p:spPr>
            <a:xfrm rot="10800000">
              <a:off x="1508857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29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29"/>
            <p:cNvCxnSpPr/>
            <p:nvPr/>
          </p:nvCxnSpPr>
          <p:spPr>
            <a:xfrm rot="10800000">
              <a:off x="1508857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29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29"/>
            <p:cNvCxnSpPr/>
            <p:nvPr/>
          </p:nvCxnSpPr>
          <p:spPr>
            <a:xfrm rot="10800000">
              <a:off x="19659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29"/>
            <p:cNvCxnSpPr/>
            <p:nvPr/>
          </p:nvCxnSpPr>
          <p:spPr>
            <a:xfrm rot="10800000">
              <a:off x="19659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29"/>
            <p:cNvCxnSpPr/>
            <p:nvPr/>
          </p:nvCxnSpPr>
          <p:spPr>
            <a:xfrm>
              <a:off x="9189720" y="16916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29"/>
            <p:cNvCxnSpPr/>
            <p:nvPr/>
          </p:nvCxnSpPr>
          <p:spPr>
            <a:xfrm>
              <a:off x="-137160" y="16916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29"/>
            <p:cNvCxnSpPr/>
            <p:nvPr/>
          </p:nvCxnSpPr>
          <p:spPr>
            <a:xfrm>
              <a:off x="9189720" y="9144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29"/>
            <p:cNvCxnSpPr/>
            <p:nvPr/>
          </p:nvCxnSpPr>
          <p:spPr>
            <a:xfrm>
              <a:off x="-137160" y="9144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6" name="Google Shape;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576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/>
          <p:nvPr>
            <p:ph idx="1" type="body"/>
          </p:nvPr>
        </p:nvSpPr>
        <p:spPr>
          <a:xfrm>
            <a:off x="685800" y="1508761"/>
            <a:ext cx="3794760" cy="452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1148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31"/>
          <p:cNvSpPr txBox="1"/>
          <p:nvPr>
            <p:ph idx="2" type="body"/>
          </p:nvPr>
        </p:nvSpPr>
        <p:spPr>
          <a:xfrm>
            <a:off x="4663440" y="1508761"/>
            <a:ext cx="3794760" cy="452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1148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5" name="Google Shape;85;p31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1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 and 1 Picture">
  <p:cSld name="Title, Text and 1 Pictur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"/>
          <p:cNvSpPr txBox="1"/>
          <p:nvPr>
            <p:ph idx="1" type="body"/>
          </p:nvPr>
        </p:nvSpPr>
        <p:spPr>
          <a:xfrm>
            <a:off x="4663440" y="5623561"/>
            <a:ext cx="379476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2" type="body"/>
          </p:nvPr>
        </p:nvSpPr>
        <p:spPr>
          <a:xfrm>
            <a:off x="685800" y="1508761"/>
            <a:ext cx="3794760" cy="4525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11480" lvl="0" marL="457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4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1" name="Google Shape;91;p32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2"/>
          <p:cNvSpPr txBox="1"/>
          <p:nvPr>
            <p:ph idx="3" type="body"/>
          </p:nvPr>
        </p:nvSpPr>
        <p:spPr>
          <a:xfrm>
            <a:off x="4663440" y="1508761"/>
            <a:ext cx="3794760" cy="402335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1 Picture">
  <p:cSld name="Title and 1 Pictu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3"/>
          <p:cNvSpPr txBox="1"/>
          <p:nvPr>
            <p:ph idx="1" type="body"/>
          </p:nvPr>
        </p:nvSpPr>
        <p:spPr>
          <a:xfrm>
            <a:off x="685800" y="1508761"/>
            <a:ext cx="7772400" cy="453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0" sz="24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2" type="body"/>
          </p:nvPr>
        </p:nvSpPr>
        <p:spPr>
          <a:xfrm>
            <a:off x="685800" y="5623561"/>
            <a:ext cx="777240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3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3"/>
          <p:cNvSpPr txBox="1"/>
          <p:nvPr>
            <p:ph idx="3" type="body"/>
          </p:nvPr>
        </p:nvSpPr>
        <p:spPr>
          <a:xfrm>
            <a:off x="685800" y="2057400"/>
            <a:ext cx="777240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2 Pictures">
  <p:cSld name="Title and 2 Picture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idx="1" type="body"/>
          </p:nvPr>
        </p:nvSpPr>
        <p:spPr>
          <a:xfrm>
            <a:off x="685800" y="5623561"/>
            <a:ext cx="379476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2" type="body"/>
          </p:nvPr>
        </p:nvSpPr>
        <p:spPr>
          <a:xfrm>
            <a:off x="4663440" y="5623561"/>
            <a:ext cx="3794760" cy="41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  <a:defRPr b="1" sz="12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sz="12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4"/>
          <p:cNvSpPr txBox="1"/>
          <p:nvPr>
            <p:ph idx="3" type="body"/>
          </p:nvPr>
        </p:nvSpPr>
        <p:spPr>
          <a:xfrm>
            <a:off x="685800" y="1508761"/>
            <a:ext cx="7772400" cy="453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"/>
              <a:buFont typeface="Arial"/>
              <a:buNone/>
              <a:defRPr b="0" sz="24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sz="2400">
                <a:solidFill>
                  <a:srgbClr val="000000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4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34"/>
          <p:cNvSpPr txBox="1"/>
          <p:nvPr>
            <p:ph idx="4" type="body"/>
          </p:nvPr>
        </p:nvSpPr>
        <p:spPr>
          <a:xfrm>
            <a:off x="685800" y="2057400"/>
            <a:ext cx="379476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0" name="Google Shape;110;p34"/>
          <p:cNvSpPr txBox="1"/>
          <p:nvPr>
            <p:ph idx="5" type="body"/>
          </p:nvPr>
        </p:nvSpPr>
        <p:spPr>
          <a:xfrm>
            <a:off x="4663440" y="2057400"/>
            <a:ext cx="3794760" cy="34747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b="0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1148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30568" y="6266013"/>
            <a:ext cx="1645919" cy="30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5"/>
          <p:cNvSpPr txBox="1"/>
          <p:nvPr/>
        </p:nvSpPr>
        <p:spPr>
          <a:xfrm>
            <a:off x="685800" y="6350635"/>
            <a:ext cx="5943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25"/>
          <p:cNvGrpSpPr/>
          <p:nvPr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5" name="Google Shape;15;p25"/>
            <p:cNvCxnSpPr/>
            <p:nvPr/>
          </p:nvCxnSpPr>
          <p:spPr>
            <a:xfrm rot="10800000">
              <a:off x="6858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5"/>
            <p:cNvCxnSpPr/>
            <p:nvPr/>
          </p:nvCxnSpPr>
          <p:spPr>
            <a:xfrm rot="10800000">
              <a:off x="845820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5"/>
            <p:cNvCxnSpPr/>
            <p:nvPr/>
          </p:nvCxnSpPr>
          <p:spPr>
            <a:xfrm rot="10800000">
              <a:off x="6858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5"/>
            <p:cNvCxnSpPr/>
            <p:nvPr/>
          </p:nvCxnSpPr>
          <p:spPr>
            <a:xfrm rot="10800000">
              <a:off x="845820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25"/>
            <p:cNvCxnSpPr/>
            <p:nvPr/>
          </p:nvCxnSpPr>
          <p:spPr>
            <a:xfrm rot="10800000">
              <a:off x="448056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25"/>
            <p:cNvCxnSpPr/>
            <p:nvPr/>
          </p:nvCxnSpPr>
          <p:spPr>
            <a:xfrm rot="10800000">
              <a:off x="448056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25"/>
            <p:cNvCxnSpPr/>
            <p:nvPr/>
          </p:nvCxnSpPr>
          <p:spPr>
            <a:xfrm rot="10800000">
              <a:off x="4663440" y="-13716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25"/>
            <p:cNvCxnSpPr/>
            <p:nvPr/>
          </p:nvCxnSpPr>
          <p:spPr>
            <a:xfrm rot="10800000">
              <a:off x="4663440" y="6903720"/>
              <a:ext cx="0" cy="9144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25"/>
            <p:cNvCxnSpPr/>
            <p:nvPr/>
          </p:nvCxnSpPr>
          <p:spPr>
            <a:xfrm>
              <a:off x="9189720" y="150876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25"/>
            <p:cNvCxnSpPr/>
            <p:nvPr/>
          </p:nvCxnSpPr>
          <p:spPr>
            <a:xfrm>
              <a:off x="9189720" y="60350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5"/>
            <p:cNvCxnSpPr/>
            <p:nvPr/>
          </p:nvCxnSpPr>
          <p:spPr>
            <a:xfrm>
              <a:off x="-137160" y="150876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5"/>
            <p:cNvCxnSpPr/>
            <p:nvPr/>
          </p:nvCxnSpPr>
          <p:spPr>
            <a:xfrm>
              <a:off x="-137160" y="603504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25"/>
            <p:cNvCxnSpPr/>
            <p:nvPr/>
          </p:nvCxnSpPr>
          <p:spPr>
            <a:xfrm>
              <a:off x="9189720" y="4572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25"/>
            <p:cNvCxnSpPr/>
            <p:nvPr/>
          </p:nvCxnSpPr>
          <p:spPr>
            <a:xfrm>
              <a:off x="-137160" y="457200"/>
              <a:ext cx="9144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" name="Google Shape;29;p25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25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"/>
          <p:cNvPicPr preferRelativeResize="0"/>
          <p:nvPr/>
        </p:nvPicPr>
        <p:blipFill rotWithShape="1">
          <a:blip r:embed="rId3">
            <a:alphaModFix/>
          </a:blip>
          <a:srcRect b="10303" l="9121" r="9407" t="27090"/>
          <a:stretch/>
        </p:blipFill>
        <p:spPr>
          <a:xfrm>
            <a:off x="304800" y="4170726"/>
            <a:ext cx="4268033" cy="245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"/>
          <p:cNvSpPr txBox="1"/>
          <p:nvPr>
            <p:ph type="title"/>
          </p:nvPr>
        </p:nvSpPr>
        <p:spPr>
          <a:xfrm>
            <a:off x="539750" y="305999"/>
            <a:ext cx="8318530" cy="608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The lung cancer genome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1"/>
          <p:cNvSpPr txBox="1"/>
          <p:nvPr>
            <p:ph idx="12" type="sldNum"/>
          </p:nvPr>
        </p:nvSpPr>
        <p:spPr>
          <a:xfrm>
            <a:off x="468447" y="6604889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1"/>
          <p:cNvSpPr/>
          <p:nvPr/>
        </p:nvSpPr>
        <p:spPr>
          <a:xfrm>
            <a:off x="6559296" y="6151378"/>
            <a:ext cx="147415" cy="272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"/>
          <p:cNvSpPr/>
          <p:nvPr/>
        </p:nvSpPr>
        <p:spPr>
          <a:xfrm>
            <a:off x="7455127" y="5720450"/>
            <a:ext cx="147415" cy="272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/>
          <p:nvPr/>
        </p:nvSpPr>
        <p:spPr>
          <a:xfrm>
            <a:off x="5754181" y="6117357"/>
            <a:ext cx="147415" cy="272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"/>
          <p:cNvSpPr/>
          <p:nvPr/>
        </p:nvSpPr>
        <p:spPr>
          <a:xfrm>
            <a:off x="6792442" y="5686428"/>
            <a:ext cx="84363" cy="3012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"/>
          <p:cNvSpPr txBox="1"/>
          <p:nvPr/>
        </p:nvSpPr>
        <p:spPr>
          <a:xfrm>
            <a:off x="2362200" y="0"/>
            <a:ext cx="67998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Pao &amp; Hutchinson </a:t>
            </a:r>
            <a:r>
              <a:rPr b="0" i="1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Nat Med</a:t>
            </a: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, 2012. Kobayashi, Proc </a:t>
            </a:r>
            <a:r>
              <a:rPr b="0" i="1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ASCO,</a:t>
            </a: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2009.  Shaw , et al. </a:t>
            </a:r>
            <a:r>
              <a:rPr b="0" i="1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ESMO,</a:t>
            </a: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2012</a:t>
            </a:r>
            <a:endParaRPr b="0" i="0" sz="12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9548" y="1339053"/>
            <a:ext cx="3958628" cy="446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399319"/>
            <a:ext cx="4207245" cy="2673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"/>
          <p:cNvCxnSpPr/>
          <p:nvPr/>
        </p:nvCxnSpPr>
        <p:spPr>
          <a:xfrm flipH="1">
            <a:off x="4191000" y="4267200"/>
            <a:ext cx="1295400" cy="5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6" name="Google Shape;206;p1"/>
          <p:cNvCxnSpPr/>
          <p:nvPr/>
        </p:nvCxnSpPr>
        <p:spPr>
          <a:xfrm rot="10800000">
            <a:off x="4318967" y="2457830"/>
            <a:ext cx="844402" cy="18957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Complementary approaches</a:t>
            </a:r>
            <a:br>
              <a:rPr lang="en-US"/>
            </a:b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Additional analyses from existing data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0"/>
          <p:cNvSpPr txBox="1"/>
          <p:nvPr>
            <p:ph idx="1" type="body"/>
          </p:nvPr>
        </p:nvSpPr>
        <p:spPr>
          <a:xfrm>
            <a:off x="381000" y="1508760"/>
            <a:ext cx="35052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Mutation burden and mutation signatures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Sub-clone identification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Estimates of tumor contribution to the circulation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Nucleosome positioning to back-calculate expression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Non-human sequences</a:t>
            </a:r>
            <a:endParaRPr/>
          </a:p>
          <a:p>
            <a:pPr indent="-317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318" name="Google Shape;318;p10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10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pic>
        <p:nvPicPr>
          <p:cNvPr id="320" name="Google Shape;320;p10"/>
          <p:cNvPicPr preferRelativeResize="0"/>
          <p:nvPr/>
        </p:nvPicPr>
        <p:blipFill rotWithShape="1">
          <a:blip r:embed="rId3">
            <a:alphaModFix/>
          </a:blip>
          <a:srcRect b="34589" l="19984" r="40406" t="24550"/>
          <a:stretch/>
        </p:blipFill>
        <p:spPr>
          <a:xfrm>
            <a:off x="4133850" y="2209800"/>
            <a:ext cx="4490985" cy="289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1" name="Google Shape;321;p10"/>
          <p:cNvSpPr txBox="1"/>
          <p:nvPr/>
        </p:nvSpPr>
        <p:spPr>
          <a:xfrm>
            <a:off x="2514600" y="0"/>
            <a:ext cx="6629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Snyder et al. Cell 2016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Complementary approaches</a:t>
            </a:r>
            <a:br>
              <a:rPr lang="en-US"/>
            </a:b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Integrating cfDNA with other analytes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 txBox="1"/>
          <p:nvPr>
            <p:ph idx="1" type="body"/>
          </p:nvPr>
        </p:nvSpPr>
        <p:spPr>
          <a:xfrm>
            <a:off x="381000" y="1508760"/>
            <a:ext cx="84582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Move towards total nucleic acid analyses</a:t>
            </a:r>
            <a:endParaRPr/>
          </a:p>
          <a:p>
            <a:pPr indent="-171450" lvl="1" marL="4032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Increased signal for SNV detection, amplicon directed Txns</a:t>
            </a:r>
            <a:endParaRPr sz="2200"/>
          </a:p>
          <a:p>
            <a:pPr indent="-171450" lvl="0" marL="1714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CTCs</a:t>
            </a:r>
            <a:endParaRPr sz="2200"/>
          </a:p>
          <a:p>
            <a:pPr indent="-171450" lvl="0" marL="1714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Protein</a:t>
            </a:r>
            <a:endParaRPr/>
          </a:p>
          <a:p>
            <a:pPr indent="-171450" lvl="0" marL="1714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miRNAs</a:t>
            </a:r>
            <a:endParaRPr/>
          </a:p>
          <a:p>
            <a:pPr indent="-171450" lvl="0" marL="1714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Circulating exosomes (total and sorted)</a:t>
            </a:r>
            <a:endParaRPr sz="2200"/>
          </a:p>
          <a:p>
            <a:pPr indent="-171450" lvl="0" marL="1714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Tissue-based analyses</a:t>
            </a:r>
            <a:endParaRPr/>
          </a:p>
          <a:p>
            <a:pPr indent="-171450" lvl="1" marL="4032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Autopsy sets</a:t>
            </a:r>
            <a:endParaRPr/>
          </a:p>
          <a:p>
            <a:pPr indent="-171450" lvl="1" marL="4032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IO markers</a:t>
            </a:r>
            <a:endParaRPr/>
          </a:p>
        </p:txBody>
      </p:sp>
      <p:sp>
        <p:nvSpPr>
          <p:cNvPr id="329" name="Google Shape;329;p11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11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"/>
          <p:cNvSpPr txBox="1"/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Early detection</a:t>
            </a:r>
            <a:endParaRPr/>
          </a:p>
        </p:txBody>
      </p:sp>
      <p:sp>
        <p:nvSpPr>
          <p:cNvPr id="337" name="Google Shape;337;p12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sp>
        <p:nvSpPr>
          <p:cNvPr id="338" name="Google Shape;338;p12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ancerSEEK" id="339" name="Google Shape;339;p12"/>
          <p:cNvPicPr preferRelativeResize="0"/>
          <p:nvPr/>
        </p:nvPicPr>
        <p:blipFill rotWithShape="1">
          <a:blip r:embed="rId3">
            <a:alphaModFix/>
          </a:blip>
          <a:srcRect b="0" l="8824" r="10440" t="0"/>
          <a:stretch/>
        </p:blipFill>
        <p:spPr>
          <a:xfrm>
            <a:off x="19050" y="1447800"/>
            <a:ext cx="464654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2"/>
          <p:cNvSpPr txBox="1"/>
          <p:nvPr/>
        </p:nvSpPr>
        <p:spPr>
          <a:xfrm>
            <a:off x="2514600" y="0"/>
            <a:ext cx="6629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Cohen et al. Science 2018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2"/>
          <p:cNvPicPr preferRelativeResize="0"/>
          <p:nvPr/>
        </p:nvPicPr>
        <p:blipFill rotWithShape="1">
          <a:blip r:embed="rId4">
            <a:alphaModFix/>
          </a:blip>
          <a:srcRect b="18299" l="7314" r="43085" t="42281"/>
          <a:stretch/>
        </p:blipFill>
        <p:spPr>
          <a:xfrm>
            <a:off x="4665591" y="381000"/>
            <a:ext cx="4478410" cy="222450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2"/>
          <p:cNvSpPr/>
          <p:nvPr/>
        </p:nvSpPr>
        <p:spPr>
          <a:xfrm>
            <a:off x="4695825" y="152400"/>
            <a:ext cx="257175" cy="38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2"/>
          <p:cNvPicPr preferRelativeResize="0"/>
          <p:nvPr/>
        </p:nvPicPr>
        <p:blipFill rotWithShape="1">
          <a:blip r:embed="rId5">
            <a:alphaModFix/>
          </a:blip>
          <a:srcRect b="22434" l="7311" r="56014" t="23585"/>
          <a:stretch/>
        </p:blipFill>
        <p:spPr>
          <a:xfrm>
            <a:off x="4953001" y="2850130"/>
            <a:ext cx="4191000" cy="385547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 txBox="1"/>
          <p:nvPr/>
        </p:nvSpPr>
        <p:spPr>
          <a:xfrm>
            <a:off x="304799" y="4572000"/>
            <a:ext cx="480060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Plasma: 7.5ml 🡪 cfDNA, ~1ml 🡪 protein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gene Safe-SeqS panel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 amplicons, 2kb territory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non-overlapping primer pools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proteins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Luminex immunoassay panels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 total proteins</a:t>
            </a:r>
            <a:endParaRPr/>
          </a:p>
        </p:txBody>
      </p:sp>
      <p:pic>
        <p:nvPicPr>
          <p:cNvPr id="345" name="Google Shape;345;p12"/>
          <p:cNvPicPr preferRelativeResize="0"/>
          <p:nvPr/>
        </p:nvPicPr>
        <p:blipFill rotWithShape="1">
          <a:blip r:embed="rId5">
            <a:alphaModFix/>
          </a:blip>
          <a:srcRect b="18868" l="21147" r="66190" t="78064"/>
          <a:stretch/>
        </p:blipFill>
        <p:spPr>
          <a:xfrm>
            <a:off x="7087087" y="2907279"/>
            <a:ext cx="1998933" cy="3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 txBox="1"/>
          <p:nvPr/>
        </p:nvSpPr>
        <p:spPr>
          <a:xfrm>
            <a:off x="5305426" y="2485251"/>
            <a:ext cx="3886200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Ovary   Liver   Gast   Panc  Esoph   CRC   Lung  Breast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Future developments</a:t>
            </a:r>
            <a:endParaRPr/>
          </a:p>
        </p:txBody>
      </p:sp>
      <p:sp>
        <p:nvSpPr>
          <p:cNvPr id="353" name="Google Shape;353;p13"/>
          <p:cNvSpPr txBox="1"/>
          <p:nvPr>
            <p:ph idx="1" type="body"/>
          </p:nvPr>
        </p:nvSpPr>
        <p:spPr>
          <a:xfrm>
            <a:off x="381000" y="1508760"/>
            <a:ext cx="38100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Clinical trial design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Regulatory approval</a:t>
            </a:r>
            <a:endParaRPr/>
          </a:p>
          <a:p>
            <a:pPr indent="-317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Incorporation of complementary biofluids</a:t>
            </a:r>
            <a:endParaRPr sz="2200"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Early detection</a:t>
            </a:r>
            <a:endParaRPr/>
          </a:p>
          <a:p>
            <a:pPr indent="-317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Detection of somatic variants in non-cancer indications</a:t>
            </a:r>
            <a:endParaRPr/>
          </a:p>
          <a:p>
            <a:pPr indent="-44450" lvl="1" marL="4032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44450" lvl="1" marL="4032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1750" lvl="1" marL="403225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354" name="Google Shape;354;p13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13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3">
            <a:alphaModFix/>
          </a:blip>
          <a:srcRect b="16571" l="52023" r="24405" t="45142"/>
          <a:stretch/>
        </p:blipFill>
        <p:spPr>
          <a:xfrm>
            <a:off x="6629400" y="2524125"/>
            <a:ext cx="2286000" cy="232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4">
            <a:alphaModFix/>
          </a:blip>
          <a:srcRect b="9025" l="58326" r="8280" t="35740"/>
          <a:stretch/>
        </p:blipFill>
        <p:spPr>
          <a:xfrm>
            <a:off x="3676650" y="981075"/>
            <a:ext cx="2819401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3"/>
          <p:cNvSpPr/>
          <p:nvPr/>
        </p:nvSpPr>
        <p:spPr>
          <a:xfrm>
            <a:off x="3448050" y="981075"/>
            <a:ext cx="4572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3"/>
          <p:cNvPicPr preferRelativeResize="0"/>
          <p:nvPr/>
        </p:nvPicPr>
        <p:blipFill rotWithShape="1">
          <a:blip r:embed="rId5">
            <a:alphaModFix/>
          </a:blip>
          <a:srcRect b="0" l="8692" r="8941" t="0"/>
          <a:stretch/>
        </p:blipFill>
        <p:spPr>
          <a:xfrm>
            <a:off x="4219575" y="4657725"/>
            <a:ext cx="2590800" cy="196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5" name="Google Shape;365;p14"/>
          <p:cNvCxnSpPr/>
          <p:nvPr/>
        </p:nvCxnSpPr>
        <p:spPr>
          <a:xfrm>
            <a:off x="3028950" y="5627370"/>
            <a:ext cx="895350" cy="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14"/>
          <p:cNvCxnSpPr/>
          <p:nvPr/>
        </p:nvCxnSpPr>
        <p:spPr>
          <a:xfrm flipH="1" rot="10800000">
            <a:off x="3028950" y="2884171"/>
            <a:ext cx="895350" cy="180975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14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cfDNA hybrid capture NGS assay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14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Broad profiling of cancer lesions in cfDNA </a:t>
            </a:r>
            <a:endParaRPr/>
          </a:p>
        </p:txBody>
      </p:sp>
      <p:sp>
        <p:nvSpPr>
          <p:cNvPr id="369" name="Google Shape;369;p14"/>
          <p:cNvSpPr txBox="1"/>
          <p:nvPr>
            <p:ph idx="2" type="body"/>
          </p:nvPr>
        </p:nvSpPr>
        <p:spPr>
          <a:xfrm>
            <a:off x="133350" y="1631950"/>
            <a:ext cx="8934449" cy="5149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At Novartis, we have developed, optimized, and validated a 600 gene assay to characterize cell-free DNA</a:t>
            </a:r>
            <a:endParaRPr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000"/>
          </a:p>
        </p:txBody>
      </p:sp>
      <p:graphicFrame>
        <p:nvGraphicFramePr>
          <p:cNvPr id="370" name="Google Shape;370;p14"/>
          <p:cNvGraphicFramePr/>
          <p:nvPr/>
        </p:nvGraphicFramePr>
        <p:xfrm>
          <a:off x="523320" y="46939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{8052FAED-74F3-4568-B1D6-48D87432D669}</a:tableStyleId>
              </a:tblPr>
              <a:tblGrid>
                <a:gridCol w="2516675"/>
              </a:tblGrid>
              <a:tr h="30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600 gene panel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</a:tr>
              <a:tr h="30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Cancer genes and pathways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</a:tr>
              <a:tr h="301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 u="none" cap="none" strike="noStrike"/>
                        <a:t>SNVs, CNVs, Translocations</a:t>
                      </a:r>
                      <a:endParaRPr b="0"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371" name="Google Shape;371;p14"/>
          <p:cNvCxnSpPr/>
          <p:nvPr/>
        </p:nvCxnSpPr>
        <p:spPr>
          <a:xfrm>
            <a:off x="2417990" y="4019466"/>
            <a:ext cx="0" cy="64588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72" name="Google Shape;372;p14"/>
          <p:cNvGrpSpPr/>
          <p:nvPr/>
        </p:nvGrpSpPr>
        <p:grpSpPr>
          <a:xfrm>
            <a:off x="79559" y="2722245"/>
            <a:ext cx="2849575" cy="1806081"/>
            <a:chOff x="1390639" y="1232663"/>
            <a:chExt cx="3241622" cy="2116654"/>
          </a:xfrm>
        </p:grpSpPr>
        <p:pic>
          <p:nvPicPr>
            <p:cNvPr descr="http://swog.org/images/WBprocessing.jpg" id="373" name="Google Shape;373;p14"/>
            <p:cNvPicPr preferRelativeResize="0"/>
            <p:nvPr/>
          </p:nvPicPr>
          <p:blipFill rotWithShape="1">
            <a:blip r:embed="rId3">
              <a:alphaModFix/>
            </a:blip>
            <a:srcRect b="1508" l="38579" r="55831" t="44960"/>
            <a:stretch/>
          </p:blipFill>
          <p:spPr>
            <a:xfrm>
              <a:off x="2712450" y="1591553"/>
              <a:ext cx="366257" cy="17263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4" name="Google Shape;374;p14"/>
            <p:cNvCxnSpPr>
              <a:endCxn id="375" idx="1"/>
            </p:cNvCxnSpPr>
            <p:nvPr/>
          </p:nvCxnSpPr>
          <p:spPr>
            <a:xfrm flipH="1" rot="10800000">
              <a:off x="3013908" y="1654413"/>
              <a:ext cx="590100" cy="642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14"/>
            <p:cNvCxnSpPr>
              <a:endCxn id="375" idx="3"/>
            </p:cNvCxnSpPr>
            <p:nvPr/>
          </p:nvCxnSpPr>
          <p:spPr>
            <a:xfrm flipH="1" rot="10800000">
              <a:off x="3033108" y="2554854"/>
              <a:ext cx="570900" cy="152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5" name="Google Shape;375;p14"/>
            <p:cNvSpPr/>
            <p:nvPr/>
          </p:nvSpPr>
          <p:spPr>
            <a:xfrm>
              <a:off x="3431305" y="1467926"/>
              <a:ext cx="1179286" cy="1273415"/>
            </a:xfrm>
            <a:prstGeom prst="ellipse">
              <a:avLst/>
            </a:prstGeom>
            <a:solidFill>
              <a:schemeClr val="lt1"/>
            </a:solidFill>
            <a:ln cap="sq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578512" y="2171357"/>
              <a:ext cx="175736" cy="361951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793048" y="2256936"/>
              <a:ext cx="175736" cy="361951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961018" y="1958796"/>
              <a:ext cx="175736" cy="361951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025568" y="1510429"/>
              <a:ext cx="175736" cy="361950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4307615" y="1975822"/>
              <a:ext cx="175736" cy="361950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292887" y="1652301"/>
              <a:ext cx="175736" cy="361950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071587" y="1796179"/>
              <a:ext cx="175736" cy="361950"/>
            </a:xfrm>
            <a:custGeom>
              <a:rect b="b" l="l" r="r" t="t"/>
              <a:pathLst>
                <a:path extrusionOk="0" h="361950" w="175736">
                  <a:moveTo>
                    <a:pt x="20494" y="0"/>
                  </a:moveTo>
                  <a:cubicBezTo>
                    <a:pt x="4619" y="74612"/>
                    <a:pt x="-11256" y="149225"/>
                    <a:pt x="10969" y="190500"/>
                  </a:cubicBezTo>
                  <a:cubicBezTo>
                    <a:pt x="33194" y="231775"/>
                    <a:pt x="126857" y="219075"/>
                    <a:pt x="153844" y="247650"/>
                  </a:cubicBezTo>
                  <a:cubicBezTo>
                    <a:pt x="180832" y="276225"/>
                    <a:pt x="176863" y="319087"/>
                    <a:pt x="172894" y="361950"/>
                  </a:cubicBezTo>
                </a:path>
              </a:pathLst>
            </a:custGeom>
            <a:noFill/>
            <a:ln cap="sq" cmpd="sng" w="127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 txBox="1"/>
            <p:nvPr/>
          </p:nvSpPr>
          <p:spPr>
            <a:xfrm>
              <a:off x="3489242" y="1603139"/>
              <a:ext cx="930095" cy="559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Normal DNA</a:t>
              </a:r>
              <a:endParaRPr b="1" sz="1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 txBox="1"/>
            <p:nvPr/>
          </p:nvSpPr>
          <p:spPr>
            <a:xfrm>
              <a:off x="3899849" y="2284041"/>
              <a:ext cx="732412" cy="4689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Tumor DNA</a:t>
              </a:r>
              <a:endParaRPr b="1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swog.org/images/WBprocessing.jpg" id="386" name="Google Shape;386;p14"/>
            <p:cNvPicPr preferRelativeResize="0"/>
            <p:nvPr/>
          </p:nvPicPr>
          <p:blipFill rotWithShape="1">
            <a:blip r:embed="rId3">
              <a:alphaModFix/>
            </a:blip>
            <a:srcRect b="1508" l="38579" r="55831" t="44960"/>
            <a:stretch/>
          </p:blipFill>
          <p:spPr>
            <a:xfrm>
              <a:off x="2712450" y="1591553"/>
              <a:ext cx="366257" cy="1726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ribbonofpink.com/copy/images/stage4.jpg" id="387" name="Google Shape;387;p14"/>
            <p:cNvPicPr preferRelativeResize="0"/>
            <p:nvPr/>
          </p:nvPicPr>
          <p:blipFill rotWithShape="1">
            <a:blip r:embed="rId4">
              <a:alphaModFix/>
            </a:blip>
            <a:srcRect b="11334" l="32237" r="28533" t="10823"/>
            <a:stretch/>
          </p:blipFill>
          <p:spPr>
            <a:xfrm>
              <a:off x="1390639" y="1232663"/>
              <a:ext cx="1009629" cy="20033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4"/>
            <p:cNvSpPr/>
            <p:nvPr/>
          </p:nvSpPr>
          <p:spPr>
            <a:xfrm>
              <a:off x="2238375" y="1355347"/>
              <a:ext cx="628650" cy="1993970"/>
            </a:xfrm>
            <a:custGeom>
              <a:rect b="b" l="l" r="r" t="t"/>
              <a:pathLst>
                <a:path extrusionOk="0" h="1993970" w="628650">
                  <a:moveTo>
                    <a:pt x="0" y="1759328"/>
                  </a:moveTo>
                  <a:cubicBezTo>
                    <a:pt x="31750" y="1944271"/>
                    <a:pt x="63500" y="2129215"/>
                    <a:pt x="142875" y="1854578"/>
                  </a:cubicBezTo>
                  <a:cubicBezTo>
                    <a:pt x="222250" y="1579941"/>
                    <a:pt x="395288" y="367090"/>
                    <a:pt x="476250" y="111503"/>
                  </a:cubicBezTo>
                  <a:cubicBezTo>
                    <a:pt x="557213" y="-144085"/>
                    <a:pt x="592931" y="88484"/>
                    <a:pt x="628650" y="321053"/>
                  </a:cubicBezTo>
                </a:path>
              </a:pathLst>
            </a:custGeom>
            <a:noFill/>
            <a:ln cap="sq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4"/>
          <p:cNvSpPr/>
          <p:nvPr/>
        </p:nvSpPr>
        <p:spPr>
          <a:xfrm flipH="1" rot="5400000">
            <a:off x="1966227" y="3195616"/>
            <a:ext cx="139256" cy="258984"/>
          </a:xfrm>
          <a:custGeom>
            <a:rect b="b" l="l" r="r" t="t"/>
            <a:pathLst>
              <a:path extrusionOk="0" h="361950" w="175736">
                <a:moveTo>
                  <a:pt x="20494" y="0"/>
                </a:moveTo>
                <a:cubicBezTo>
                  <a:pt x="4619" y="74612"/>
                  <a:pt x="-11256" y="149225"/>
                  <a:pt x="10969" y="190500"/>
                </a:cubicBezTo>
                <a:cubicBezTo>
                  <a:pt x="33194" y="231775"/>
                  <a:pt x="126857" y="219075"/>
                  <a:pt x="153844" y="247650"/>
                </a:cubicBezTo>
                <a:cubicBezTo>
                  <a:pt x="180832" y="276225"/>
                  <a:pt x="176863" y="319087"/>
                  <a:pt x="172894" y="361950"/>
                </a:cubicBezTo>
              </a:path>
            </a:pathLst>
          </a:custGeom>
          <a:noFill/>
          <a:ln cap="sq" cmpd="sng" w="127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14"/>
          <p:cNvGrpSpPr/>
          <p:nvPr/>
        </p:nvGrpSpPr>
        <p:grpSpPr>
          <a:xfrm>
            <a:off x="3924300" y="2884171"/>
            <a:ext cx="4038600" cy="2743199"/>
            <a:chOff x="1276349" y="2387169"/>
            <a:chExt cx="6381751" cy="3699306"/>
          </a:xfrm>
        </p:grpSpPr>
        <p:pic>
          <p:nvPicPr>
            <p:cNvPr descr="Y:\qms\research\analysis\NGDX-P00110\derived_data\R_out\Step58.oncoprint.v4.png" id="391" name="Google Shape;391;p14"/>
            <p:cNvPicPr preferRelativeResize="0"/>
            <p:nvPr/>
          </p:nvPicPr>
          <p:blipFill rotWithShape="1">
            <a:blip r:embed="rId5">
              <a:alphaModFix/>
            </a:blip>
            <a:srcRect b="21244" l="11458" r="6253" t="18165"/>
            <a:stretch/>
          </p:blipFill>
          <p:spPr>
            <a:xfrm>
              <a:off x="1276349" y="2562225"/>
              <a:ext cx="6381751" cy="352425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Y:\qms\research\analysis\NGDX-P00110\derived_data\R_out\Step58.oncoprint.v4.png" id="392" name="Google Shape;392;p14"/>
            <p:cNvPicPr preferRelativeResize="0"/>
            <p:nvPr/>
          </p:nvPicPr>
          <p:blipFill rotWithShape="1">
            <a:blip r:embed="rId5">
              <a:alphaModFix/>
            </a:blip>
            <a:srcRect b="82490" l="11458" r="6253" t="13580"/>
            <a:stretch/>
          </p:blipFill>
          <p:spPr>
            <a:xfrm>
              <a:off x="1276349" y="2387169"/>
              <a:ext cx="6381751" cy="228600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93" name="Google Shape;393;p14"/>
          <p:cNvGrpSpPr/>
          <p:nvPr/>
        </p:nvGrpSpPr>
        <p:grpSpPr>
          <a:xfrm>
            <a:off x="8018628" y="2888418"/>
            <a:ext cx="805542" cy="470616"/>
            <a:chOff x="6000206" y="1580429"/>
            <a:chExt cx="805542" cy="470616"/>
          </a:xfrm>
        </p:grpSpPr>
        <p:sp>
          <p:nvSpPr>
            <p:cNvPr id="394" name="Google Shape;394;p14"/>
            <p:cNvSpPr/>
            <p:nvPr/>
          </p:nvSpPr>
          <p:spPr>
            <a:xfrm>
              <a:off x="6000206" y="1654629"/>
              <a:ext cx="139337" cy="113211"/>
            </a:xfrm>
            <a:prstGeom prst="rect">
              <a:avLst/>
            </a:prstGeom>
            <a:solidFill>
              <a:srgbClr val="25D7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 txBox="1"/>
            <p:nvPr/>
          </p:nvSpPr>
          <p:spPr>
            <a:xfrm>
              <a:off x="6143893" y="1580429"/>
              <a:ext cx="65314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Tumor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6008919" y="1863635"/>
              <a:ext cx="139337" cy="1132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 txBox="1"/>
            <p:nvPr/>
          </p:nvSpPr>
          <p:spPr>
            <a:xfrm>
              <a:off x="6152606" y="1789435"/>
              <a:ext cx="65314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Plasma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14"/>
          <p:cNvGrpSpPr/>
          <p:nvPr/>
        </p:nvGrpSpPr>
        <p:grpSpPr>
          <a:xfrm>
            <a:off x="8027341" y="3322963"/>
            <a:ext cx="1294957" cy="470615"/>
            <a:chOff x="6000206" y="1580430"/>
            <a:chExt cx="1294957" cy="470615"/>
          </a:xfrm>
        </p:grpSpPr>
        <p:sp>
          <p:nvSpPr>
            <p:cNvPr id="399" name="Google Shape;399;p14"/>
            <p:cNvSpPr/>
            <p:nvPr/>
          </p:nvSpPr>
          <p:spPr>
            <a:xfrm>
              <a:off x="6000206" y="1654629"/>
              <a:ext cx="139337" cy="113211"/>
            </a:xfrm>
            <a:prstGeom prst="rect">
              <a:avLst/>
            </a:prstGeom>
            <a:solidFill>
              <a:srgbClr val="0076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 txBox="1"/>
            <p:nvPr/>
          </p:nvSpPr>
          <p:spPr>
            <a:xfrm>
              <a:off x="6143893" y="1580430"/>
              <a:ext cx="1151270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Short variant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008919" y="1863635"/>
              <a:ext cx="139337" cy="11321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 txBox="1"/>
            <p:nvPr/>
          </p:nvSpPr>
          <p:spPr>
            <a:xfrm>
              <a:off x="6152606" y="1789435"/>
              <a:ext cx="10641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Amplification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14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5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Description of mutation landscape</a:t>
            </a:r>
            <a:endParaRPr/>
          </a:p>
        </p:txBody>
      </p:sp>
      <p:sp>
        <p:nvSpPr>
          <p:cNvPr id="410" name="Google Shape;410;p15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15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Plasma-tumor pairs from late stage breast cancer</a:t>
            </a:r>
            <a:endParaRPr/>
          </a:p>
        </p:txBody>
      </p:sp>
      <p:pic>
        <p:nvPicPr>
          <p:cNvPr descr="Y:\qms\research\analysis\NGDX-P00110\derived_data\R_out\Step58.oncoprint.v5.png" id="412" name="Google Shape;412;p15"/>
          <p:cNvPicPr preferRelativeResize="0"/>
          <p:nvPr/>
        </p:nvPicPr>
        <p:blipFill rotWithShape="1">
          <a:blip r:embed="rId3">
            <a:alphaModFix/>
          </a:blip>
          <a:srcRect b="13875" l="7599" r="3829" t="11903"/>
          <a:stretch/>
        </p:blipFill>
        <p:spPr>
          <a:xfrm>
            <a:off x="419428" y="1238450"/>
            <a:ext cx="8293887" cy="52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5"/>
          <p:cNvSpPr/>
          <p:nvPr/>
        </p:nvSpPr>
        <p:spPr>
          <a:xfrm>
            <a:off x="201930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5"/>
          <p:cNvSpPr/>
          <p:nvPr/>
        </p:nvSpPr>
        <p:spPr>
          <a:xfrm>
            <a:off x="234315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266700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2990850" y="1781175"/>
            <a:ext cx="34290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3333750" y="1781174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/>
          <p:nvPr/>
        </p:nvSpPr>
        <p:spPr>
          <a:xfrm>
            <a:off x="3657600" y="1781174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5"/>
          <p:cNvSpPr/>
          <p:nvPr/>
        </p:nvSpPr>
        <p:spPr>
          <a:xfrm>
            <a:off x="4010025" y="1781174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/>
          <p:nvPr/>
        </p:nvSpPr>
        <p:spPr>
          <a:xfrm>
            <a:off x="4333875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5"/>
          <p:cNvSpPr/>
          <p:nvPr/>
        </p:nvSpPr>
        <p:spPr>
          <a:xfrm>
            <a:off x="4657725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5"/>
          <p:cNvSpPr/>
          <p:nvPr/>
        </p:nvSpPr>
        <p:spPr>
          <a:xfrm>
            <a:off x="4981575" y="1781175"/>
            <a:ext cx="34290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5"/>
          <p:cNvSpPr/>
          <p:nvPr/>
        </p:nvSpPr>
        <p:spPr>
          <a:xfrm>
            <a:off x="532447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564832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5972175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5"/>
          <p:cNvSpPr/>
          <p:nvPr/>
        </p:nvSpPr>
        <p:spPr>
          <a:xfrm>
            <a:off x="6324600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5"/>
          <p:cNvSpPr/>
          <p:nvPr/>
        </p:nvSpPr>
        <p:spPr>
          <a:xfrm>
            <a:off x="6648450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/>
          <p:nvPr/>
        </p:nvSpPr>
        <p:spPr>
          <a:xfrm>
            <a:off x="6972300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5"/>
          <p:cNvSpPr/>
          <p:nvPr/>
        </p:nvSpPr>
        <p:spPr>
          <a:xfrm>
            <a:off x="732472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5"/>
          <p:cNvSpPr/>
          <p:nvPr/>
        </p:nvSpPr>
        <p:spPr>
          <a:xfrm>
            <a:off x="764857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/>
          <p:nvPr/>
        </p:nvSpPr>
        <p:spPr>
          <a:xfrm>
            <a:off x="7972425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5"/>
          <p:cNvSpPr/>
          <p:nvPr/>
        </p:nvSpPr>
        <p:spPr>
          <a:xfrm>
            <a:off x="2343150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5"/>
          <p:cNvSpPr/>
          <p:nvPr/>
        </p:nvSpPr>
        <p:spPr>
          <a:xfrm>
            <a:off x="2667000" y="20955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4010025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5"/>
          <p:cNvSpPr/>
          <p:nvPr/>
        </p:nvSpPr>
        <p:spPr>
          <a:xfrm>
            <a:off x="4657725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5"/>
          <p:cNvSpPr/>
          <p:nvPr/>
        </p:nvSpPr>
        <p:spPr>
          <a:xfrm>
            <a:off x="4657725" y="22479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/>
          <p:nvPr/>
        </p:nvSpPr>
        <p:spPr>
          <a:xfrm>
            <a:off x="4657725" y="255905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"/>
          <p:cNvSpPr/>
          <p:nvPr/>
        </p:nvSpPr>
        <p:spPr>
          <a:xfrm>
            <a:off x="4994275" y="22479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4987925" y="20955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4994275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/>
          <p:nvPr/>
        </p:nvSpPr>
        <p:spPr>
          <a:xfrm>
            <a:off x="5648325" y="255905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5"/>
          <p:cNvSpPr/>
          <p:nvPr/>
        </p:nvSpPr>
        <p:spPr>
          <a:xfrm>
            <a:off x="5986462" y="3814762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5"/>
          <p:cNvSpPr/>
          <p:nvPr/>
        </p:nvSpPr>
        <p:spPr>
          <a:xfrm>
            <a:off x="5986462" y="4449762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6972299" y="3814760"/>
            <a:ext cx="352425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5"/>
          <p:cNvSpPr/>
          <p:nvPr/>
        </p:nvSpPr>
        <p:spPr>
          <a:xfrm>
            <a:off x="7648575" y="3667124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5"/>
          <p:cNvSpPr/>
          <p:nvPr/>
        </p:nvSpPr>
        <p:spPr>
          <a:xfrm>
            <a:off x="7986712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7324724" y="19431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7321549" y="20955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>
            <a:off x="6986587" y="22479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>
            <a:off x="6324600" y="20955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5324475" y="302895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4333875" y="2095500"/>
            <a:ext cx="323850" cy="152400"/>
          </a:xfrm>
          <a:prstGeom prst="ellipse">
            <a:avLst/>
          </a:prstGeom>
          <a:noFill/>
          <a:ln cap="flat" cmpd="sng" w="190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6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Description of mutation landscape</a:t>
            </a:r>
            <a:endParaRPr/>
          </a:p>
        </p:txBody>
      </p:sp>
      <p:sp>
        <p:nvSpPr>
          <p:cNvPr id="459" name="Google Shape;459;p16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16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ESR1 has more mutations in plasma than in tumor</a:t>
            </a:r>
            <a:endParaRPr/>
          </a:p>
        </p:txBody>
      </p:sp>
      <p:pic>
        <p:nvPicPr>
          <p:cNvPr descr="Y:\qms\research\analysis\NGDX-P00110\derived_data\R_out\Step58.oncoprint.v5.png" id="461" name="Google Shape;461;p16"/>
          <p:cNvPicPr preferRelativeResize="0"/>
          <p:nvPr/>
        </p:nvPicPr>
        <p:blipFill rotWithShape="1">
          <a:blip r:embed="rId3">
            <a:alphaModFix/>
          </a:blip>
          <a:srcRect b="13875" l="7599" r="3829" t="11903"/>
          <a:stretch/>
        </p:blipFill>
        <p:spPr>
          <a:xfrm>
            <a:off x="419428" y="1371600"/>
            <a:ext cx="8293887" cy="52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/>
          <p:nvPr/>
        </p:nvSpPr>
        <p:spPr>
          <a:xfrm>
            <a:off x="201930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234315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6"/>
          <p:cNvSpPr/>
          <p:nvPr/>
        </p:nvSpPr>
        <p:spPr>
          <a:xfrm>
            <a:off x="2667000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6"/>
          <p:cNvSpPr/>
          <p:nvPr/>
        </p:nvSpPr>
        <p:spPr>
          <a:xfrm>
            <a:off x="2990850" y="1781175"/>
            <a:ext cx="34290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>
            <a:off x="3333750" y="1781174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/>
          <p:nvPr/>
        </p:nvSpPr>
        <p:spPr>
          <a:xfrm>
            <a:off x="3657600" y="1781174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6"/>
          <p:cNvSpPr/>
          <p:nvPr/>
        </p:nvSpPr>
        <p:spPr>
          <a:xfrm>
            <a:off x="4010025" y="1781174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6"/>
          <p:cNvSpPr/>
          <p:nvPr/>
        </p:nvSpPr>
        <p:spPr>
          <a:xfrm>
            <a:off x="4333875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6"/>
          <p:cNvSpPr/>
          <p:nvPr/>
        </p:nvSpPr>
        <p:spPr>
          <a:xfrm>
            <a:off x="4657725" y="1781175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6"/>
          <p:cNvSpPr/>
          <p:nvPr/>
        </p:nvSpPr>
        <p:spPr>
          <a:xfrm>
            <a:off x="4981575" y="1781175"/>
            <a:ext cx="34290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/>
          <p:nvPr/>
        </p:nvSpPr>
        <p:spPr>
          <a:xfrm>
            <a:off x="532447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6"/>
          <p:cNvSpPr/>
          <p:nvPr/>
        </p:nvSpPr>
        <p:spPr>
          <a:xfrm>
            <a:off x="564832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6"/>
          <p:cNvSpPr/>
          <p:nvPr/>
        </p:nvSpPr>
        <p:spPr>
          <a:xfrm>
            <a:off x="5972175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6"/>
          <p:cNvSpPr/>
          <p:nvPr/>
        </p:nvSpPr>
        <p:spPr>
          <a:xfrm>
            <a:off x="6324600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6"/>
          <p:cNvSpPr/>
          <p:nvPr/>
        </p:nvSpPr>
        <p:spPr>
          <a:xfrm>
            <a:off x="6648450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6"/>
          <p:cNvSpPr/>
          <p:nvPr/>
        </p:nvSpPr>
        <p:spPr>
          <a:xfrm>
            <a:off x="6972300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"/>
          <p:cNvSpPr/>
          <p:nvPr/>
        </p:nvSpPr>
        <p:spPr>
          <a:xfrm>
            <a:off x="732472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6"/>
          <p:cNvSpPr/>
          <p:nvPr/>
        </p:nvSpPr>
        <p:spPr>
          <a:xfrm>
            <a:off x="7648575" y="1781173"/>
            <a:ext cx="323850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"/>
          <p:cNvSpPr/>
          <p:nvPr/>
        </p:nvSpPr>
        <p:spPr>
          <a:xfrm>
            <a:off x="7972425" y="1781173"/>
            <a:ext cx="352425" cy="4067175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852267" y="2971800"/>
            <a:ext cx="7510683" cy="19742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6"/>
          <p:cNvSpPr txBox="1"/>
          <p:nvPr/>
        </p:nvSpPr>
        <p:spPr>
          <a:xfrm>
            <a:off x="690516" y="65555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</a:pPr>
            <a:r>
              <a:rPr lang="en-US" sz="2800">
                <a:solidFill>
                  <a:schemeClr val="dk1"/>
                </a:solidFill>
              </a:rPr>
              <a:t>Resistance lesions detected in plasma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89" name="Google Shape;489;p17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17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ESR1 alterations mediate resistance hormone therapy</a:t>
            </a:r>
            <a:endParaRPr/>
          </a:p>
        </p:txBody>
      </p:sp>
      <p:pic>
        <p:nvPicPr>
          <p:cNvPr id="491" name="Google Shape;491;p17"/>
          <p:cNvPicPr preferRelativeResize="0"/>
          <p:nvPr/>
        </p:nvPicPr>
        <p:blipFill rotWithShape="1">
          <a:blip r:embed="rId3">
            <a:alphaModFix/>
          </a:blip>
          <a:srcRect b="7680" l="19945" r="3686" t="47646"/>
          <a:stretch/>
        </p:blipFill>
        <p:spPr>
          <a:xfrm>
            <a:off x="4046910" y="2425605"/>
            <a:ext cx="4684136" cy="344844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17"/>
          <p:cNvSpPr/>
          <p:nvPr/>
        </p:nvSpPr>
        <p:spPr>
          <a:xfrm>
            <a:off x="3945910" y="2323247"/>
            <a:ext cx="4148594" cy="1566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7"/>
          <p:cNvSpPr/>
          <p:nvPr/>
        </p:nvSpPr>
        <p:spPr>
          <a:xfrm>
            <a:off x="8333299" y="2425604"/>
            <a:ext cx="543787" cy="7710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17"/>
          <p:cNvCxnSpPr/>
          <p:nvPr/>
        </p:nvCxnSpPr>
        <p:spPr>
          <a:xfrm flipH="1" rot="10800000">
            <a:off x="4530066" y="4845355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95" name="Google Shape;495;p17"/>
          <p:cNvSpPr txBox="1"/>
          <p:nvPr/>
        </p:nvSpPr>
        <p:spPr>
          <a:xfrm>
            <a:off x="6115051" y="5294"/>
            <a:ext cx="3028949" cy="193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Segal and Dowsett </a:t>
            </a:r>
            <a:r>
              <a:rPr i="1"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Clin Cancer Res </a:t>
            </a: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7"/>
          <p:cNvSpPr txBox="1"/>
          <p:nvPr/>
        </p:nvSpPr>
        <p:spPr>
          <a:xfrm>
            <a:off x="76200" y="5867400"/>
            <a:ext cx="90072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Detection of acquired endocrine resistance lesion directly from plasma</a:t>
            </a:r>
            <a:endParaRPr/>
          </a:p>
        </p:txBody>
      </p:sp>
      <p:graphicFrame>
        <p:nvGraphicFramePr>
          <p:cNvPr id="497" name="Google Shape;497;p17"/>
          <p:cNvGraphicFramePr/>
          <p:nvPr/>
        </p:nvGraphicFramePr>
        <p:xfrm>
          <a:off x="152400" y="1293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{8052FAED-74F3-4568-B1D6-48D87432D669}</a:tableStyleId>
              </a:tblPr>
              <a:tblGrid>
                <a:gridCol w="2366450"/>
                <a:gridCol w="2731425"/>
                <a:gridCol w="2166300"/>
              </a:tblGrid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Amino acid change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Plasma % mutant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Detected in tumor</a:t>
                      </a:r>
                      <a:endParaRPr b="1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T4I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low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E380Q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LY536PS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L536R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D538G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D538G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D538G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1.6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T="9525" marB="0" marR="9525" marL="9525" anchor="b"/>
                </a:tc>
              </a:tr>
              <a:tr h="82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R555C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50.0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  <p:cxnSp>
        <p:nvCxnSpPr>
          <p:cNvPr id="498" name="Google Shape;498;p17"/>
          <p:cNvCxnSpPr/>
          <p:nvPr/>
        </p:nvCxnSpPr>
        <p:spPr>
          <a:xfrm flipH="1" rot="10800000">
            <a:off x="7091297" y="4839441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9" name="Google Shape;499;p17"/>
          <p:cNvCxnSpPr/>
          <p:nvPr/>
        </p:nvCxnSpPr>
        <p:spPr>
          <a:xfrm flipH="1" rot="10800000">
            <a:off x="8076225" y="4841713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0" name="Google Shape;500;p17"/>
          <p:cNvCxnSpPr/>
          <p:nvPr/>
        </p:nvCxnSpPr>
        <p:spPr>
          <a:xfrm flipH="1" rot="10800000">
            <a:off x="8071673" y="5055529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1" name="Google Shape;501;p17"/>
          <p:cNvCxnSpPr/>
          <p:nvPr/>
        </p:nvCxnSpPr>
        <p:spPr>
          <a:xfrm flipH="1" rot="10800000">
            <a:off x="8303689" y="4850809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2" name="Google Shape;502;p17"/>
          <p:cNvCxnSpPr/>
          <p:nvPr/>
        </p:nvCxnSpPr>
        <p:spPr>
          <a:xfrm flipH="1" rot="10800000">
            <a:off x="8305961" y="5057801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3" name="Google Shape;503;p17"/>
          <p:cNvCxnSpPr/>
          <p:nvPr/>
        </p:nvCxnSpPr>
        <p:spPr>
          <a:xfrm flipH="1" rot="10800000">
            <a:off x="8308233" y="5271617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04" name="Google Shape;504;p17"/>
          <p:cNvCxnSpPr/>
          <p:nvPr/>
        </p:nvCxnSpPr>
        <p:spPr>
          <a:xfrm flipH="1" rot="10800000">
            <a:off x="8444714" y="4850809"/>
            <a:ext cx="1" cy="20744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8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Tumor-plasma concordance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1" name="Google Shape;511;p18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18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Depends on time elapsed between tissue and plasma collection</a:t>
            </a:r>
            <a:endParaRPr/>
          </a:p>
        </p:txBody>
      </p:sp>
      <p:pic>
        <p:nvPicPr>
          <p:cNvPr descr="Y:\qms\research\analysis\NGDX-P00110\derived_data\R_out\Step26.SNVs.AF.plasma.tumor.v1.png" id="513" name="Google Shape;5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28" y="1408938"/>
            <a:ext cx="3972687" cy="39726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4" name="Google Shape;514;p18"/>
          <p:cNvGraphicFramePr/>
          <p:nvPr/>
        </p:nvGraphicFramePr>
        <p:xfrm>
          <a:off x="4585607" y="15974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{8052FAED-74F3-4568-B1D6-48D87432D669}</a:tableStyleId>
              </a:tblPr>
              <a:tblGrid>
                <a:gridCol w="1366650"/>
                <a:gridCol w="1140525"/>
                <a:gridCol w="1071700"/>
                <a:gridCol w="865225"/>
              </a:tblGrid>
              <a:tr h="3048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elapsed between collections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Variants detected in tumor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Detected in plasma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857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Fraction</a:t>
                      </a:r>
                      <a:endParaRPr b="1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Any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5-15 years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&lt;1 year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55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0.76</a:t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 elapsed between collections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Variants detected in plasma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Detected in tumor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124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Fraction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Any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0.66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5-15 years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0.41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&lt;1 year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0.84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875" marB="0" marR="6875" marL="6875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5" name="Google Shape;515;p18"/>
          <p:cNvSpPr txBox="1"/>
          <p:nvPr/>
        </p:nvSpPr>
        <p:spPr>
          <a:xfrm>
            <a:off x="600075" y="5572125"/>
            <a:ext cx="79438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cfDNA has higher concordance with recently collected tumor tissue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Suggests that changes in tumors over time are reflected in cfDNA</a:t>
            </a:r>
            <a:endParaRPr/>
          </a:p>
        </p:txBody>
      </p:sp>
      <p:cxnSp>
        <p:nvCxnSpPr>
          <p:cNvPr id="516" name="Google Shape;516;p18"/>
          <p:cNvCxnSpPr/>
          <p:nvPr/>
        </p:nvCxnSpPr>
        <p:spPr>
          <a:xfrm>
            <a:off x="4572000" y="2667000"/>
            <a:ext cx="4467225" cy="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18"/>
          <p:cNvCxnSpPr/>
          <p:nvPr/>
        </p:nvCxnSpPr>
        <p:spPr>
          <a:xfrm>
            <a:off x="4571999" y="4648200"/>
            <a:ext cx="4467225" cy="0"/>
          </a:xfrm>
          <a:prstGeom prst="straightConnector1">
            <a:avLst/>
          </a:prstGeom>
          <a:noFill/>
          <a:ln cap="sq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:\qms\research\analysis\NGDX-P00130\derived_data\R_out\05.Step120cfDNA.screening.oncoprint.PI3K.MAPK.JAK.STAT.tcga.mutsig.otherHN.v3.png" id="523" name="Google Shape;523;p19"/>
          <p:cNvPicPr preferRelativeResize="0"/>
          <p:nvPr/>
        </p:nvPicPr>
        <p:blipFill rotWithShape="1">
          <a:blip r:embed="rId3">
            <a:alphaModFix/>
          </a:blip>
          <a:srcRect b="12373" l="15284" r="55073" t="85367"/>
          <a:stretch/>
        </p:blipFill>
        <p:spPr>
          <a:xfrm>
            <a:off x="152787" y="6227547"/>
            <a:ext cx="4163533" cy="21170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9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 Black"/>
              <a:buNone/>
            </a:pPr>
            <a:r>
              <a:rPr lang="en-US" sz="2600">
                <a:solidFill>
                  <a:schemeClr val="dk1"/>
                </a:solidFill>
              </a:rPr>
              <a:t>Comprehensive panel enables biomarker development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525" name="Google Shape;525;p19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Y:\qms\research\analysis\NGDX-P00130\derived_data\R_out\05.Step120cfDNA.screening.oncoprint.PI3K.MAPK.JAK.STAT.tcga.mutsig.otherHN.v3.png" id="526" name="Google Shape;526;p19"/>
          <p:cNvPicPr preferRelativeResize="0"/>
          <p:nvPr/>
        </p:nvPicPr>
        <p:blipFill rotWithShape="1">
          <a:blip r:embed="rId3">
            <a:alphaModFix/>
          </a:blip>
          <a:srcRect b="15111" l="8322" r="4546" t="13297"/>
          <a:stretch/>
        </p:blipFill>
        <p:spPr>
          <a:xfrm>
            <a:off x="114286" y="1295400"/>
            <a:ext cx="9021349" cy="494177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9"/>
          <p:cNvSpPr/>
          <p:nvPr/>
        </p:nvSpPr>
        <p:spPr>
          <a:xfrm>
            <a:off x="152400" y="1618649"/>
            <a:ext cx="9144000" cy="91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9"/>
          <p:cNvSpPr txBox="1"/>
          <p:nvPr/>
        </p:nvSpPr>
        <p:spPr>
          <a:xfrm>
            <a:off x="6524831" y="9105"/>
            <a:ext cx="26191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Licitra et al, </a:t>
            </a:r>
            <a:r>
              <a:rPr i="1"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ASCO</a:t>
            </a: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2016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/>
          <p:nvPr>
            <p:ph type="title"/>
          </p:nvPr>
        </p:nvSpPr>
        <p:spPr>
          <a:xfrm>
            <a:off x="540000" y="314345"/>
            <a:ext cx="8224018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Diagnostic paradigm for lung cancer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4236293" y="1179743"/>
            <a:ext cx="90421" cy="1901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6969148" y="6033358"/>
            <a:ext cx="122952" cy="202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7864979" y="5602430"/>
            <a:ext cx="122952" cy="202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6164033" y="5999337"/>
            <a:ext cx="122952" cy="202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7202293" y="5568408"/>
            <a:ext cx="70363" cy="2238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"/>
          <p:cNvPicPr preferRelativeResize="0"/>
          <p:nvPr/>
        </p:nvPicPr>
        <p:blipFill rotWithShape="1">
          <a:blip r:embed="rId3">
            <a:alphaModFix/>
          </a:blip>
          <a:srcRect b="26388" l="8868" r="9380" t="17764"/>
          <a:stretch/>
        </p:blipFill>
        <p:spPr>
          <a:xfrm>
            <a:off x="3409371" y="4697271"/>
            <a:ext cx="2655414" cy="13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"/>
          <p:cNvPicPr preferRelativeResize="0"/>
          <p:nvPr/>
        </p:nvPicPr>
        <p:blipFill rotWithShape="1">
          <a:blip r:embed="rId4">
            <a:alphaModFix/>
          </a:blip>
          <a:srcRect b="16156" l="4990" r="0" t="13859"/>
          <a:stretch/>
        </p:blipFill>
        <p:spPr>
          <a:xfrm>
            <a:off x="663048" y="4697271"/>
            <a:ext cx="2157880" cy="146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6771" y="5052609"/>
            <a:ext cx="2608153" cy="106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8022" y="1274806"/>
            <a:ext cx="3405103" cy="255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"/>
          <p:cNvSpPr txBox="1"/>
          <p:nvPr/>
        </p:nvSpPr>
        <p:spPr>
          <a:xfrm>
            <a:off x="520947" y="5966837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KRAS (50ng)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3665857" y="5966837"/>
            <a:ext cx="25596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EGFR (150ng)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6645676" y="5999337"/>
            <a:ext cx="217034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ALK (~100ng)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2"/>
          <p:cNvCxnSpPr/>
          <p:nvPr/>
        </p:nvCxnSpPr>
        <p:spPr>
          <a:xfrm flipH="1">
            <a:off x="2076451" y="2987040"/>
            <a:ext cx="1018971" cy="179302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5" name="Google Shape;225;p2"/>
          <p:cNvCxnSpPr/>
          <p:nvPr/>
        </p:nvCxnSpPr>
        <p:spPr>
          <a:xfrm>
            <a:off x="3095422" y="2987040"/>
            <a:ext cx="1140871" cy="1666738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6" name="Google Shape;226;p2"/>
          <p:cNvCxnSpPr/>
          <p:nvPr/>
        </p:nvCxnSpPr>
        <p:spPr>
          <a:xfrm>
            <a:off x="3095422" y="2960915"/>
            <a:ext cx="3531801" cy="2165926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7" name="Google Shape;227;p2"/>
          <p:cNvSpPr txBox="1"/>
          <p:nvPr/>
        </p:nvSpPr>
        <p:spPr>
          <a:xfrm>
            <a:off x="381000" y="6382369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Understanding cancer biology</a:t>
            </a:r>
            <a:br>
              <a:rPr lang="en-US"/>
            </a:b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Resistance heterogeneity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0"/>
          <p:cNvSpPr txBox="1"/>
          <p:nvPr>
            <p:ph idx="1" type="body"/>
          </p:nvPr>
        </p:nvSpPr>
        <p:spPr>
          <a:xfrm>
            <a:off x="381000" y="1508760"/>
            <a:ext cx="3657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Longitudinal assessment of ALK</a:t>
            </a:r>
            <a:r>
              <a:rPr baseline="30000" lang="en-US"/>
              <a:t>+</a:t>
            </a:r>
            <a:r>
              <a:rPr lang="en-US"/>
              <a:t> NSCLC </a:t>
            </a:r>
            <a:endParaRPr/>
          </a:p>
          <a:p>
            <a:pPr indent="-171450" lvl="0" marL="17145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Multiple possible mechanisms of resistance</a:t>
            </a:r>
            <a:endParaRPr/>
          </a:p>
          <a:p>
            <a:pPr indent="-171450" lvl="0" marL="17145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Amplification of AML4-ALK driving progression on lorlatinib</a:t>
            </a:r>
            <a:endParaRPr/>
          </a:p>
          <a:p>
            <a:pPr indent="-31750" lvl="0" marL="17145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536" name="Google Shape;536;p20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p20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sp>
        <p:nvSpPr>
          <p:cNvPr id="538" name="Google Shape;538;p20"/>
          <p:cNvSpPr txBox="1"/>
          <p:nvPr/>
        </p:nvSpPr>
        <p:spPr>
          <a:xfrm>
            <a:off x="3810000" y="0"/>
            <a:ext cx="533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Dagogo-Jack, Brannon, et al. JCO Precision Onc. 2018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20"/>
          <p:cNvPicPr preferRelativeResize="0"/>
          <p:nvPr/>
        </p:nvPicPr>
        <p:blipFill rotWithShape="1">
          <a:blip r:embed="rId3">
            <a:alphaModFix/>
          </a:blip>
          <a:srcRect b="17733" l="35159" r="31637" t="26418"/>
          <a:stretch/>
        </p:blipFill>
        <p:spPr>
          <a:xfrm>
            <a:off x="4419600" y="1279566"/>
            <a:ext cx="4517558" cy="474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0"/>
          <p:cNvPicPr preferRelativeResize="0"/>
          <p:nvPr/>
        </p:nvPicPr>
        <p:blipFill rotWithShape="1">
          <a:blip r:embed="rId3">
            <a:alphaModFix/>
          </a:blip>
          <a:srcRect b="51506" l="68028" r="19941" t="33513"/>
          <a:stretch/>
        </p:blipFill>
        <p:spPr>
          <a:xfrm>
            <a:off x="5183566" y="1889166"/>
            <a:ext cx="1636816" cy="12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0"/>
          <p:cNvSpPr txBox="1"/>
          <p:nvPr/>
        </p:nvSpPr>
        <p:spPr>
          <a:xfrm rot="-5400000">
            <a:off x="3053016" y="3614959"/>
            <a:ext cx="2765434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cfDNA mutant allelic fraction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0"/>
          <p:cNvSpPr txBox="1"/>
          <p:nvPr/>
        </p:nvSpPr>
        <p:spPr>
          <a:xfrm>
            <a:off x="4953000" y="5936372"/>
            <a:ext cx="3984158" cy="2154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Understanding cancer biology</a:t>
            </a:r>
            <a:br>
              <a:rPr lang="en-US"/>
            </a:b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Treating resistance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1"/>
          <p:cNvSpPr txBox="1"/>
          <p:nvPr>
            <p:ph idx="1" type="body"/>
          </p:nvPr>
        </p:nvSpPr>
        <p:spPr>
          <a:xfrm>
            <a:off x="381000" y="1508760"/>
            <a:ext cx="43434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ALK I1171N mutation detected at progression on alectinib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ALK mutation not present during treatment with crizotinib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Ceritinib initiated 🡪 radiographic and molecular response 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Decrease in ALK I1171N AF 4.5% to undetectable after six weeks</a:t>
            </a:r>
            <a:endParaRPr/>
          </a:p>
        </p:txBody>
      </p:sp>
      <p:sp>
        <p:nvSpPr>
          <p:cNvPr id="550" name="Google Shape;550;p21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21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sp>
        <p:nvSpPr>
          <p:cNvPr id="552" name="Google Shape;552;p21"/>
          <p:cNvSpPr txBox="1"/>
          <p:nvPr/>
        </p:nvSpPr>
        <p:spPr>
          <a:xfrm>
            <a:off x="3810000" y="0"/>
            <a:ext cx="533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Dagogo-Jack, Brannon, et al. JCO Precision Onc. 2018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21"/>
          <p:cNvPicPr preferRelativeResize="0"/>
          <p:nvPr/>
        </p:nvPicPr>
        <p:blipFill rotWithShape="1">
          <a:blip r:embed="rId3">
            <a:alphaModFix/>
          </a:blip>
          <a:srcRect b="11409" l="12141" r="63051" t="31142"/>
          <a:stretch/>
        </p:blipFill>
        <p:spPr>
          <a:xfrm>
            <a:off x="5181600" y="914400"/>
            <a:ext cx="3657600" cy="52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1"/>
          <p:cNvSpPr txBox="1"/>
          <p:nvPr/>
        </p:nvSpPr>
        <p:spPr>
          <a:xfrm>
            <a:off x="5791850" y="3957918"/>
            <a:ext cx="244223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1"/>
          <p:cNvSpPr txBox="1"/>
          <p:nvPr/>
        </p:nvSpPr>
        <p:spPr>
          <a:xfrm rot="-5400000">
            <a:off x="3906459" y="2415633"/>
            <a:ext cx="276543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cfDNA mutant allelic fraction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2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cfDNA evaluation in cancer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22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2" name="Google Shape;562;p22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 brief history</a:t>
            </a:r>
            <a:endParaRPr/>
          </a:p>
        </p:txBody>
      </p:sp>
      <p:sp>
        <p:nvSpPr>
          <p:cNvPr id="563" name="Google Shape;563;p22"/>
          <p:cNvSpPr txBox="1"/>
          <p:nvPr>
            <p:ph idx="2" type="body"/>
          </p:nvPr>
        </p:nvSpPr>
        <p:spPr>
          <a:xfrm>
            <a:off x="236068" y="1292329"/>
            <a:ext cx="8830111" cy="5169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lang="en-US">
                <a:solidFill>
                  <a:schemeClr val="dk1"/>
                </a:solidFill>
              </a:rPr>
              <a:t>Proofs of concept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1977 – cancer patients have increased levels of total plasma DNA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1991 – </a:t>
            </a:r>
            <a:r>
              <a:rPr i="1" lang="en-US" sz="2200">
                <a:solidFill>
                  <a:schemeClr val="dk1"/>
                </a:solidFill>
              </a:rPr>
              <a:t>p53</a:t>
            </a:r>
            <a:r>
              <a:rPr baseline="30000" lang="en-US" sz="2200">
                <a:solidFill>
                  <a:schemeClr val="dk1"/>
                </a:solidFill>
              </a:rPr>
              <a:t>mut</a:t>
            </a:r>
            <a:r>
              <a:rPr lang="en-US" sz="2200">
                <a:solidFill>
                  <a:schemeClr val="dk1"/>
                </a:solidFill>
              </a:rPr>
              <a:t> found in urine from bladder cancer patients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1997 – </a:t>
            </a:r>
            <a:r>
              <a:rPr i="1" lang="en-US" sz="2200">
                <a:solidFill>
                  <a:schemeClr val="dk1"/>
                </a:solidFill>
              </a:rPr>
              <a:t>KRAS</a:t>
            </a:r>
            <a:r>
              <a:rPr baseline="30000" lang="en-US" sz="2200">
                <a:solidFill>
                  <a:schemeClr val="dk1"/>
                </a:solidFill>
              </a:rPr>
              <a:t>mut</a:t>
            </a:r>
            <a:r>
              <a:rPr lang="en-US" sz="2200">
                <a:solidFill>
                  <a:schemeClr val="dk1"/>
                </a:solidFill>
              </a:rPr>
              <a:t> identified in plasma of colorectal cancer patients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lang="en-US">
                <a:solidFill>
                  <a:schemeClr val="dk1"/>
                </a:solidFill>
              </a:rPr>
              <a:t>Era of cfDNA specific technology development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2003 – BEAMing for digital evaluation of point mutations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2008 – Shotgun sequencing of cell free DNA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2011 – Safe-SeqS for digital sequencing of small amplicon panels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2013 – Exome sequencing of cell free DNA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2016 – First cell free DNA assay approved by the FDA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64" name="Google Shape;564;p22"/>
          <p:cNvSpPr txBox="1"/>
          <p:nvPr/>
        </p:nvSpPr>
        <p:spPr>
          <a:xfrm>
            <a:off x="0" y="0"/>
            <a:ext cx="914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Leon </a:t>
            </a:r>
            <a:r>
              <a:rPr lang="en-US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et al, 1977; Sidransky et al, 1991; Kopreski et al, 1997;  Dressman et al, 2003; Fan et al, 2008; Kinde et al, 2011; Murtaza et al, 2012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3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 Black"/>
              <a:buNone/>
            </a:pPr>
            <a:r>
              <a:rPr lang="en-US" sz="2880">
                <a:solidFill>
                  <a:schemeClr val="dk1"/>
                </a:solidFill>
              </a:rPr>
              <a:t>Resistance in breast, ovarian, and lung cancers</a:t>
            </a:r>
            <a:endParaRPr/>
          </a:p>
        </p:txBody>
      </p:sp>
      <p:sp>
        <p:nvSpPr>
          <p:cNvPr id="571" name="Google Shape;571;p23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23"/>
          <p:cNvSpPr txBox="1"/>
          <p:nvPr>
            <p:ph idx="2" type="body"/>
          </p:nvPr>
        </p:nvSpPr>
        <p:spPr>
          <a:xfrm>
            <a:off x="236069" y="1292329"/>
            <a:ext cx="3805034" cy="5169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Direct exome sequencing (30-160x) of serial plasma samples</a:t>
            </a:r>
            <a:endParaRPr/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Identify mutations selected for by treatment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Demonstrated unbiased identification of candidate mechanisms of resistance</a:t>
            </a:r>
            <a:endParaRPr/>
          </a:p>
        </p:txBody>
      </p:sp>
      <p:pic>
        <p:nvPicPr>
          <p:cNvPr id="573" name="Google Shape;573;p23"/>
          <p:cNvPicPr preferRelativeResize="0"/>
          <p:nvPr/>
        </p:nvPicPr>
        <p:blipFill rotWithShape="1">
          <a:blip r:embed="rId3">
            <a:alphaModFix/>
          </a:blip>
          <a:srcRect b="11107" l="36772" r="39515" t="28062"/>
          <a:stretch/>
        </p:blipFill>
        <p:spPr>
          <a:xfrm>
            <a:off x="4223070" y="1198471"/>
            <a:ext cx="3513220" cy="506997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3"/>
          <p:cNvSpPr txBox="1"/>
          <p:nvPr/>
        </p:nvSpPr>
        <p:spPr>
          <a:xfrm>
            <a:off x="7423465" y="1932042"/>
            <a:ext cx="17566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🡨 exome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3"/>
          <p:cNvSpPr txBox="1"/>
          <p:nvPr/>
        </p:nvSpPr>
        <p:spPr>
          <a:xfrm>
            <a:off x="7130681" y="2325082"/>
            <a:ext cx="2013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🡨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targeted amplicon sequencing of </a:t>
            </a: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ATM</a:t>
            </a:r>
            <a:endParaRPr/>
          </a:p>
        </p:txBody>
      </p:sp>
      <p:sp>
        <p:nvSpPr>
          <p:cNvPr id="576" name="Google Shape;576;p23"/>
          <p:cNvSpPr txBox="1"/>
          <p:nvPr/>
        </p:nvSpPr>
        <p:spPr>
          <a:xfrm>
            <a:off x="7567863" y="4407373"/>
            <a:ext cx="15941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Allele frequencies from exome data</a:t>
            </a:r>
            <a:endParaRPr/>
          </a:p>
        </p:txBody>
      </p:sp>
      <p:sp>
        <p:nvSpPr>
          <p:cNvPr id="577" name="Google Shape;577;p23"/>
          <p:cNvSpPr txBox="1"/>
          <p:nvPr/>
        </p:nvSpPr>
        <p:spPr>
          <a:xfrm rot="-5400000">
            <a:off x="3389888" y="2432804"/>
            <a:ext cx="15941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Allele frequency</a:t>
            </a:r>
            <a:endParaRPr/>
          </a:p>
        </p:txBody>
      </p:sp>
      <p:sp>
        <p:nvSpPr>
          <p:cNvPr id="578" name="Google Shape;578;p23"/>
          <p:cNvSpPr txBox="1"/>
          <p:nvPr/>
        </p:nvSpPr>
        <p:spPr>
          <a:xfrm rot="-5400000">
            <a:off x="3397904" y="4426100"/>
            <a:ext cx="15941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Allele frequency</a:t>
            </a:r>
            <a:endParaRPr/>
          </a:p>
        </p:txBody>
      </p:sp>
      <p:sp>
        <p:nvSpPr>
          <p:cNvPr id="579" name="Google Shape;579;p23"/>
          <p:cNvSpPr txBox="1"/>
          <p:nvPr/>
        </p:nvSpPr>
        <p:spPr>
          <a:xfrm>
            <a:off x="7141529" y="27801"/>
            <a:ext cx="200247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Murtaza et al, Nature 2013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4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Liquid biopsy in lung cancer</a:t>
            </a:r>
            <a:endParaRPr/>
          </a:p>
        </p:txBody>
      </p:sp>
      <p:sp>
        <p:nvSpPr>
          <p:cNvPr id="586" name="Google Shape;586;p24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p24"/>
          <p:cNvSpPr txBox="1"/>
          <p:nvPr>
            <p:ph idx="2" type="body"/>
          </p:nvPr>
        </p:nvSpPr>
        <p:spPr>
          <a:xfrm>
            <a:off x="236068" y="1292329"/>
            <a:ext cx="8820383" cy="5169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Panel captures targets from 139 recurrently mutated genes 🡪 NGS</a:t>
            </a:r>
            <a:endParaRPr/>
          </a:p>
          <a:p>
            <a:pPr indent="-228600" lvl="0" marL="228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Serial plasma samples 🡪 disease monitoring</a:t>
            </a:r>
            <a:endParaRPr/>
          </a:p>
          <a:p>
            <a:pPr indent="-228600" lvl="0" marL="228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40"/>
              <a:buChar char="•"/>
            </a:pPr>
            <a:r>
              <a:rPr lang="en-US" sz="2200">
                <a:solidFill>
                  <a:schemeClr val="dk1"/>
                </a:solidFill>
              </a:rPr>
              <a:t>Genotyping from plasma to 0.4% ctDNA</a:t>
            </a:r>
            <a:endParaRPr/>
          </a:p>
          <a:p>
            <a:pPr indent="-45720" lvl="0" marL="2286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80"/>
              <a:buNone/>
            </a:pPr>
            <a:r>
              <a:t/>
            </a:r>
            <a:endParaRPr/>
          </a:p>
        </p:txBody>
      </p:sp>
      <p:pic>
        <p:nvPicPr>
          <p:cNvPr id="588" name="Google Shape;588;p24"/>
          <p:cNvPicPr preferRelativeResize="0"/>
          <p:nvPr/>
        </p:nvPicPr>
        <p:blipFill rotWithShape="1">
          <a:blip r:embed="rId3">
            <a:alphaModFix/>
          </a:blip>
          <a:srcRect b="26386" l="19353" r="26045" t="20194"/>
          <a:stretch/>
        </p:blipFill>
        <p:spPr>
          <a:xfrm>
            <a:off x="165370" y="2958193"/>
            <a:ext cx="4406630" cy="269456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4"/>
          <p:cNvSpPr/>
          <p:nvPr/>
        </p:nvSpPr>
        <p:spPr>
          <a:xfrm>
            <a:off x="165370" y="2831734"/>
            <a:ext cx="505839" cy="3599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24"/>
          <p:cNvPicPr preferRelativeResize="0"/>
          <p:nvPr/>
        </p:nvPicPr>
        <p:blipFill rotWithShape="1">
          <a:blip r:embed="rId4">
            <a:alphaModFix/>
          </a:blip>
          <a:srcRect b="15272" l="33261" r="16519" t="28884"/>
          <a:stretch/>
        </p:blipFill>
        <p:spPr>
          <a:xfrm>
            <a:off x="4581939" y="2667000"/>
            <a:ext cx="4562061" cy="317058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24"/>
          <p:cNvSpPr/>
          <p:nvPr/>
        </p:nvSpPr>
        <p:spPr>
          <a:xfrm>
            <a:off x="4802219" y="2870646"/>
            <a:ext cx="505839" cy="3599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4"/>
          <p:cNvSpPr txBox="1"/>
          <p:nvPr/>
        </p:nvSpPr>
        <p:spPr>
          <a:xfrm>
            <a:off x="6436207" y="27801"/>
            <a:ext cx="270779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Newman et al, Nature Medicine 2014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Non-invasive diagnostics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4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4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Patient sample collection and clinical decision making</a:t>
            </a:r>
            <a:endParaRPr/>
          </a:p>
        </p:txBody>
      </p:sp>
      <p:sp>
        <p:nvSpPr>
          <p:cNvPr id="239" name="Google Shape;239;p4"/>
          <p:cNvSpPr txBox="1"/>
          <p:nvPr>
            <p:ph idx="2" type="body"/>
          </p:nvPr>
        </p:nvSpPr>
        <p:spPr>
          <a:xfrm>
            <a:off x="157147" y="1279505"/>
            <a:ext cx="8834453" cy="494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Understanding individual tumor genetics to tailor therapies</a:t>
            </a:r>
            <a:endParaRPr/>
          </a:p>
          <a:p>
            <a:pPr indent="-4572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880"/>
              <a:buNone/>
            </a:pPr>
            <a:r>
              <a:t/>
            </a:r>
            <a:endParaRPr/>
          </a:p>
        </p:txBody>
      </p:sp>
      <p:pic>
        <p:nvPicPr>
          <p:cNvPr id="240" name="Google Shape;240;p4"/>
          <p:cNvPicPr preferRelativeResize="0"/>
          <p:nvPr/>
        </p:nvPicPr>
        <p:blipFill rotWithShape="1">
          <a:blip r:embed="rId3">
            <a:alphaModFix/>
          </a:blip>
          <a:srcRect b="68434" l="17449" r="62203" t="6345"/>
          <a:stretch/>
        </p:blipFill>
        <p:spPr>
          <a:xfrm>
            <a:off x="261838" y="4905375"/>
            <a:ext cx="1666875" cy="127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"/>
          <p:cNvCxnSpPr/>
          <p:nvPr/>
        </p:nvCxnSpPr>
        <p:spPr>
          <a:xfrm>
            <a:off x="1809750" y="3152775"/>
            <a:ext cx="6553200" cy="0"/>
          </a:xfrm>
          <a:prstGeom prst="straightConnector1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2" name="Google Shape;242;p4"/>
          <p:cNvCxnSpPr/>
          <p:nvPr/>
        </p:nvCxnSpPr>
        <p:spPr>
          <a:xfrm>
            <a:off x="1057176" y="4238625"/>
            <a:ext cx="0" cy="66675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p4"/>
          <p:cNvSpPr txBox="1"/>
          <p:nvPr/>
        </p:nvSpPr>
        <p:spPr>
          <a:xfrm>
            <a:off x="1447800" y="4838699"/>
            <a:ext cx="4162624" cy="254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3513" lvl="1" marL="3984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Challenging to obtain</a:t>
            </a:r>
            <a:endParaRPr/>
          </a:p>
          <a:p>
            <a:pPr indent="-163513" lvl="1" marL="39846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Frequently exhausted</a:t>
            </a:r>
            <a:endParaRPr/>
          </a:p>
          <a:p>
            <a:pPr indent="-163513" lvl="1" marL="39846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Stored for years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3513" lvl="1" marL="39846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nucleic acid quality </a:t>
            </a:r>
            <a:endParaRPr/>
          </a:p>
          <a:p>
            <a:pPr indent="-107633" lvl="0" marL="23336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4"/>
          <p:cNvCxnSpPr/>
          <p:nvPr/>
        </p:nvCxnSpPr>
        <p:spPr>
          <a:xfrm>
            <a:off x="1823938" y="2171700"/>
            <a:ext cx="0" cy="981075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4"/>
          <p:cNvSpPr txBox="1"/>
          <p:nvPr/>
        </p:nvSpPr>
        <p:spPr>
          <a:xfrm>
            <a:off x="1666875" y="1838325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optimal therapy?</a:t>
            </a:r>
            <a:endParaRPr/>
          </a:p>
        </p:txBody>
      </p:sp>
      <p:cxnSp>
        <p:nvCxnSpPr>
          <p:cNvPr id="246" name="Google Shape;246;p4"/>
          <p:cNvCxnSpPr/>
          <p:nvPr/>
        </p:nvCxnSpPr>
        <p:spPr>
          <a:xfrm>
            <a:off x="2243038" y="2652712"/>
            <a:ext cx="0" cy="490538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4"/>
          <p:cNvSpPr txBox="1"/>
          <p:nvPr/>
        </p:nvSpPr>
        <p:spPr>
          <a:xfrm>
            <a:off x="2066925" y="2333625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Response?</a:t>
            </a:r>
            <a:endParaRPr/>
          </a:p>
        </p:txBody>
      </p:sp>
      <p:cxnSp>
        <p:nvCxnSpPr>
          <p:cNvPr id="248" name="Google Shape;248;p4"/>
          <p:cNvCxnSpPr/>
          <p:nvPr/>
        </p:nvCxnSpPr>
        <p:spPr>
          <a:xfrm>
            <a:off x="3843238" y="2652712"/>
            <a:ext cx="0" cy="490538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"/>
          <p:cNvSpPr txBox="1"/>
          <p:nvPr/>
        </p:nvSpPr>
        <p:spPr>
          <a:xfrm>
            <a:off x="3714750" y="2333625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Resistance?</a:t>
            </a:r>
            <a:endParaRPr/>
          </a:p>
        </p:txBody>
      </p:sp>
      <p:cxnSp>
        <p:nvCxnSpPr>
          <p:cNvPr id="250" name="Google Shape;250;p4"/>
          <p:cNvCxnSpPr/>
          <p:nvPr/>
        </p:nvCxnSpPr>
        <p:spPr>
          <a:xfrm>
            <a:off x="5424388" y="2181225"/>
            <a:ext cx="0" cy="981075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4"/>
          <p:cNvSpPr txBox="1"/>
          <p:nvPr/>
        </p:nvSpPr>
        <p:spPr>
          <a:xfrm>
            <a:off x="5276850" y="1866900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optimal therapy?</a:t>
            </a:r>
            <a:endParaRPr/>
          </a:p>
        </p:txBody>
      </p:sp>
      <p:cxnSp>
        <p:nvCxnSpPr>
          <p:cNvPr id="252" name="Google Shape;252;p4"/>
          <p:cNvCxnSpPr/>
          <p:nvPr/>
        </p:nvCxnSpPr>
        <p:spPr>
          <a:xfrm>
            <a:off x="5976838" y="2652712"/>
            <a:ext cx="0" cy="490538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4"/>
          <p:cNvSpPr txBox="1"/>
          <p:nvPr/>
        </p:nvSpPr>
        <p:spPr>
          <a:xfrm>
            <a:off x="5800725" y="2333625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Response?</a:t>
            </a:r>
            <a:endParaRPr/>
          </a:p>
        </p:txBody>
      </p:sp>
      <p:cxnSp>
        <p:nvCxnSpPr>
          <p:cNvPr id="254" name="Google Shape;254;p4"/>
          <p:cNvCxnSpPr/>
          <p:nvPr/>
        </p:nvCxnSpPr>
        <p:spPr>
          <a:xfrm>
            <a:off x="7786588" y="2652712"/>
            <a:ext cx="0" cy="490538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4"/>
          <p:cNvSpPr txBox="1"/>
          <p:nvPr/>
        </p:nvSpPr>
        <p:spPr>
          <a:xfrm>
            <a:off x="7658100" y="2333625"/>
            <a:ext cx="35528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7B69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Resistance?</a:t>
            </a:r>
            <a:endParaRPr/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 b="42758" l="44502" r="37244" t="3575"/>
          <a:stretch/>
        </p:blipFill>
        <p:spPr>
          <a:xfrm>
            <a:off x="495301" y="2247900"/>
            <a:ext cx="108565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"/>
          <p:cNvSpPr/>
          <p:nvPr/>
        </p:nvSpPr>
        <p:spPr>
          <a:xfrm>
            <a:off x="333375" y="3943350"/>
            <a:ext cx="466725" cy="590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search.stjames.ie/Labmed/media/Media,23953,en.jpg" id="258" name="Google Shape;25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81861">
            <a:off x="1038217" y="3833585"/>
            <a:ext cx="1780991" cy="431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arch.stjames.ie/Labmed/media/Media,23953,en.jpg" id="259" name="Google Shape;2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81861">
            <a:off x="2590792" y="3833585"/>
            <a:ext cx="1780991" cy="431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arch.stjames.ie/Labmed/media/Media,23953,en.jpg" id="260" name="Google Shape;26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81861">
            <a:off x="4162417" y="3833585"/>
            <a:ext cx="1780991" cy="431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arch.stjames.ie/Labmed/media/Media,23953,en.jpg" id="261" name="Google Shape;2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81861">
            <a:off x="4857742" y="3833585"/>
            <a:ext cx="1780991" cy="431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arch.stjames.ie/Labmed/media/Media,23953,en.jpg" id="262" name="Google Shape;2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281861">
            <a:off x="6610342" y="3814535"/>
            <a:ext cx="1780991" cy="43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Tumor DNA in the circulation</a:t>
            </a:r>
            <a:endParaRPr/>
          </a:p>
        </p:txBody>
      </p:sp>
      <p:sp>
        <p:nvSpPr>
          <p:cNvPr id="268" name="Google Shape;268;p5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5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Tumor derived DNA may be identified in total cell free DNA</a:t>
            </a:r>
            <a:endParaRPr/>
          </a:p>
        </p:txBody>
      </p:sp>
      <p:sp>
        <p:nvSpPr>
          <p:cNvPr id="270" name="Google Shape;270;p5"/>
          <p:cNvSpPr txBox="1"/>
          <p:nvPr>
            <p:ph idx="2" type="body"/>
          </p:nvPr>
        </p:nvSpPr>
        <p:spPr>
          <a:xfrm>
            <a:off x="150343" y="1305247"/>
            <a:ext cx="8727160" cy="509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Tumor cell death releases DNA into circulation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Cell free DNA comprised of both tumor and normal material</a:t>
            </a:r>
            <a:endParaRPr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60960" lvl="0" marL="228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40"/>
              <a:buNone/>
            </a:pPr>
            <a:r>
              <a:t/>
            </a:r>
            <a:endParaRPr sz="2200"/>
          </a:p>
          <a:p>
            <a:pPr indent="-76200" lvl="1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http://www.sysmex-inostics.com/fileadmin/media/f121/Teaser/circulating_tumor_cells.jpg" id="271" name="Google Shape;271;p5"/>
          <p:cNvPicPr preferRelativeResize="0"/>
          <p:nvPr/>
        </p:nvPicPr>
        <p:blipFill rotWithShape="1">
          <a:blip r:embed="rId3">
            <a:alphaModFix/>
          </a:blip>
          <a:srcRect b="3288" l="0" r="0" t="2847"/>
          <a:stretch/>
        </p:blipFill>
        <p:spPr>
          <a:xfrm>
            <a:off x="1114418" y="2247901"/>
            <a:ext cx="6886721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The promise of liquid biopsy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6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Utilizing cfDNA across oncology settings</a:t>
            </a:r>
            <a:endParaRPr/>
          </a:p>
        </p:txBody>
      </p:sp>
      <p:sp>
        <p:nvSpPr>
          <p:cNvPr id="279" name="Google Shape;279;p6"/>
          <p:cNvSpPr txBox="1"/>
          <p:nvPr>
            <p:ph idx="2" type="body"/>
          </p:nvPr>
        </p:nvSpPr>
        <p:spPr>
          <a:xfrm>
            <a:off x="205483" y="1253734"/>
            <a:ext cx="8938516" cy="494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>
                <a:solidFill>
                  <a:schemeClr val="dk1"/>
                </a:solidFill>
              </a:rPr>
              <a:t>Challenges of tissue-based analyses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Single-lesion sampling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Frequently exhausted or otherwise compromised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Cancers change over time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Challenging to obtain biopsies at disease progression</a:t>
            </a:r>
            <a:endParaRPr/>
          </a:p>
          <a:p>
            <a:pPr indent="-4572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6"/>
              </a:buClr>
              <a:buSzPts val="288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</a:pPr>
            <a:r>
              <a:rPr i="1" lang="en-US">
                <a:solidFill>
                  <a:schemeClr val="dk1"/>
                </a:solidFill>
              </a:rPr>
              <a:t>Opportunities of non invasive analyses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Easy access to sampling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Temporally relevant sampling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</a:pPr>
            <a:r>
              <a:rPr lang="en-US">
                <a:solidFill>
                  <a:schemeClr val="dk1"/>
                </a:solidFill>
              </a:rPr>
              <a:t>Circulating analyte may allow multi-lesion sampling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6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 Black"/>
              <a:buNone/>
            </a:pPr>
            <a:r>
              <a:rPr lang="en-US" sz="2880">
                <a:solidFill>
                  <a:schemeClr val="dk1"/>
                </a:solidFill>
              </a:rPr>
              <a:t>Evaluation across tumor types and stages</a:t>
            </a:r>
            <a:endParaRPr sz="2880">
              <a:solidFill>
                <a:schemeClr val="dk1"/>
              </a:solidFill>
            </a:endParaRPr>
          </a:p>
        </p:txBody>
      </p:sp>
      <p:sp>
        <p:nvSpPr>
          <p:cNvPr id="286" name="Google Shape;286;p7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7"/>
          <p:cNvSpPr txBox="1"/>
          <p:nvPr>
            <p:ph idx="2" type="body"/>
          </p:nvPr>
        </p:nvSpPr>
        <p:spPr>
          <a:xfrm>
            <a:off x="236068" y="1292329"/>
            <a:ext cx="8791200" cy="5169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solidFill>
                  <a:schemeClr val="dk1"/>
                </a:solidFill>
              </a:rPr>
              <a:t>&gt;600 patients from 18 tumors types</a:t>
            </a:r>
            <a:endParaRPr/>
          </a:p>
          <a:p>
            <a:pPr indent="-228600" lvl="0" marL="228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solidFill>
                  <a:schemeClr val="dk1"/>
                </a:solidFill>
              </a:rPr>
              <a:t>Detected in &gt;75% with advanced pancreatic, ovarian, colorectal, bladder, gastroesophageal, breast, melanoma, hepatocellular, head and neck</a:t>
            </a:r>
            <a:endParaRPr/>
          </a:p>
          <a:p>
            <a:pPr indent="-228600" lvl="0" marL="228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solidFill>
                  <a:schemeClr val="dk1"/>
                </a:solidFill>
              </a:rPr>
              <a:t>Detected in 10-40% of primary brain, renal, prostate, or thyroid</a:t>
            </a:r>
            <a:endParaRPr/>
          </a:p>
          <a:p>
            <a:pPr indent="-76200" lvl="0" marL="22860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 sz="2000"/>
          </a:p>
        </p:txBody>
      </p:sp>
      <p:pic>
        <p:nvPicPr>
          <p:cNvPr id="288" name="Google Shape;288;p7"/>
          <p:cNvPicPr preferRelativeResize="0"/>
          <p:nvPr/>
        </p:nvPicPr>
        <p:blipFill rotWithShape="1">
          <a:blip r:embed="rId3">
            <a:alphaModFix/>
          </a:blip>
          <a:srcRect b="8870" l="37246" r="10577" t="14242"/>
          <a:stretch/>
        </p:blipFill>
        <p:spPr>
          <a:xfrm>
            <a:off x="330741" y="2667868"/>
            <a:ext cx="4095344" cy="377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"/>
          <p:cNvPicPr preferRelativeResize="0"/>
          <p:nvPr/>
        </p:nvPicPr>
        <p:blipFill rotWithShape="1">
          <a:blip r:embed="rId4">
            <a:alphaModFix/>
          </a:blip>
          <a:srcRect b="9699" l="32144" r="39649" t="41279"/>
          <a:stretch/>
        </p:blipFill>
        <p:spPr>
          <a:xfrm>
            <a:off x="4912468" y="2754704"/>
            <a:ext cx="3258764" cy="353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 txBox="1"/>
          <p:nvPr/>
        </p:nvSpPr>
        <p:spPr>
          <a:xfrm>
            <a:off x="5234404" y="27801"/>
            <a:ext cx="3909596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Bettagowda et al, Science Translational Medicine 2014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>
            <p:ph type="title"/>
          </p:nvPr>
        </p:nvSpPr>
        <p:spPr>
          <a:xfrm>
            <a:off x="539750" y="305999"/>
            <a:ext cx="831853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The promise of liquid biopsy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8"/>
          <p:cNvSpPr txBox="1"/>
          <p:nvPr>
            <p:ph idx="1" type="body"/>
          </p:nvPr>
        </p:nvSpPr>
        <p:spPr>
          <a:xfrm>
            <a:off x="540000" y="738554"/>
            <a:ext cx="8311392" cy="36757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Utilizing cfDNA across oncology settings</a:t>
            </a:r>
            <a:endParaRPr/>
          </a:p>
        </p:txBody>
      </p:sp>
      <p:sp>
        <p:nvSpPr>
          <p:cNvPr id="298" name="Google Shape;298;p8"/>
          <p:cNvSpPr txBox="1"/>
          <p:nvPr>
            <p:ph idx="12" type="sldNum"/>
          </p:nvPr>
        </p:nvSpPr>
        <p:spPr>
          <a:xfrm>
            <a:off x="538116" y="6403150"/>
            <a:ext cx="400035" cy="2470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9" name="Google Shape;299;p8"/>
          <p:cNvGraphicFramePr/>
          <p:nvPr/>
        </p:nvGraphicFramePr>
        <p:xfrm>
          <a:off x="557150" y="1143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{8052FAED-74F3-4568-B1D6-48D87432D669}</a:tableStyleId>
              </a:tblPr>
              <a:tblGrid>
                <a:gridCol w="2719450"/>
                <a:gridCol w="5334000"/>
              </a:tblGrid>
              <a:tr h="870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Setting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Scope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</a:tr>
              <a:tr h="1112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Tissue surrogate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Hotspot(s) or gene(s) of interest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1 hotspot – 10s of genes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904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Novel endpoints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Presence/absence of ctDNA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Some prior knowledge of tumor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940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Early detection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Sensitivity and high specificity</a:t>
                      </a:r>
                      <a:endParaRPr sz="2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Tissue of origin determination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70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Discovery</a:t>
                      </a:r>
                      <a:endParaRPr sz="2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Large panel assessment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/>
                        <a:t>Pathways and signatures</a:t>
                      </a:r>
                      <a:endParaRPr sz="22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/>
          <p:nvPr>
            <p:ph type="title"/>
          </p:nvPr>
        </p:nvSpPr>
        <p:spPr>
          <a:xfrm>
            <a:off x="381000" y="457200"/>
            <a:ext cx="84582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en-US"/>
              <a:t>Complementary approaches</a:t>
            </a:r>
            <a:br>
              <a:rPr lang="en-US"/>
            </a:b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Additional analyses from existing data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"/>
          <p:cNvSpPr txBox="1"/>
          <p:nvPr>
            <p:ph idx="1" type="body"/>
          </p:nvPr>
        </p:nvSpPr>
        <p:spPr>
          <a:xfrm>
            <a:off x="381000" y="1508760"/>
            <a:ext cx="35052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Mutation burden and mutation signatures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Sub-clone identification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/>
              <a:t>Estimates of tumor contribution to the circulation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Nucleosome positioning to back calculate expression</a:t>
            </a:r>
            <a:endParaRPr/>
          </a:p>
          <a:p>
            <a:pPr indent="-1714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Non-human sequences</a:t>
            </a:r>
            <a:endParaRPr/>
          </a:p>
          <a:p>
            <a:pPr indent="-31750" lvl="0" marL="171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306" name="Google Shape;306;p9"/>
          <p:cNvSpPr txBox="1"/>
          <p:nvPr>
            <p:ph idx="12" type="sldNum"/>
          </p:nvPr>
        </p:nvSpPr>
        <p:spPr>
          <a:xfrm>
            <a:off x="685800" y="662940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9"/>
          <p:cNvSpPr txBox="1"/>
          <p:nvPr>
            <p:ph idx="11" type="ftr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Use Only</a:t>
            </a:r>
            <a:endParaRPr/>
          </a:p>
        </p:txBody>
      </p:sp>
      <p:sp>
        <p:nvSpPr>
          <p:cNvPr id="308" name="Google Shape;308;p9"/>
          <p:cNvSpPr txBox="1"/>
          <p:nvPr/>
        </p:nvSpPr>
        <p:spPr>
          <a:xfrm>
            <a:off x="2514600" y="0"/>
            <a:ext cx="6629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Santiago-Walker, et al. Clinical Cancer Research 2016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clincancerres.aacrjournals.org/content/clincanres/22/3/567/F2.large.jpg?width=800&amp;height=600&amp;carousel=1" id="309" name="Google Shape;309;p9"/>
          <p:cNvPicPr preferRelativeResize="0"/>
          <p:nvPr/>
        </p:nvPicPr>
        <p:blipFill rotWithShape="1">
          <a:blip r:embed="rId3">
            <a:alphaModFix/>
          </a:blip>
          <a:srcRect b="74393" l="0" r="47609" t="0"/>
          <a:stretch/>
        </p:blipFill>
        <p:spPr>
          <a:xfrm>
            <a:off x="5076825" y="1155488"/>
            <a:ext cx="3838575" cy="283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lincancerres.aacrjournals.org/content/clincanres/22/3/567/F2.large.jpg?width=800&amp;height=600&amp;carousel=1" id="310" name="Google Shape;310;p9"/>
          <p:cNvPicPr preferRelativeResize="0"/>
          <p:nvPr/>
        </p:nvPicPr>
        <p:blipFill rotWithShape="1">
          <a:blip r:embed="rId3">
            <a:alphaModFix/>
          </a:blip>
          <a:srcRect b="74393" l="53301" r="0" t="0"/>
          <a:stretch/>
        </p:blipFill>
        <p:spPr>
          <a:xfrm>
            <a:off x="5114925" y="4022512"/>
            <a:ext cx="3421506" cy="28354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9"/>
          <p:cNvSpPr/>
          <p:nvPr/>
        </p:nvSpPr>
        <p:spPr>
          <a:xfrm>
            <a:off x="4953000" y="1066800"/>
            <a:ext cx="381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2017-02-10T20:28:41Z</dcterms:created>
  <dc:creator>Leary, Rebecca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erName">
    <vt:lpwstr/>
  </property>
  <property fmtid="{D5CDD505-2E9C-101B-9397-08002B2CF9AE}" pid="3" name="ConfidentialityLevel">
    <vt:lpwstr>None (no value displayed on slides)</vt:lpwstr>
  </property>
  <property fmtid="{D5CDD505-2E9C-101B-9397-08002B2CF9AE}" pid="4" name="HideFooter">
    <vt:bool>false</vt:bool>
  </property>
</Properties>
</file>